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4129" r:id="rId1"/>
  </p:sldMasterIdLst>
  <p:notesMasterIdLst>
    <p:notesMasterId r:id="rId32"/>
  </p:notesMasterIdLst>
  <p:handoutMasterIdLst>
    <p:handoutMasterId r:id="rId33"/>
  </p:handoutMasterIdLst>
  <p:sldIdLst>
    <p:sldId id="2536" r:id="rId2"/>
    <p:sldId id="2538" r:id="rId3"/>
    <p:sldId id="2573" r:id="rId4"/>
    <p:sldId id="2540" r:id="rId5"/>
    <p:sldId id="2539" r:id="rId6"/>
    <p:sldId id="2566" r:id="rId7"/>
    <p:sldId id="2548" r:id="rId8"/>
    <p:sldId id="2569" r:id="rId9"/>
    <p:sldId id="2570" r:id="rId10"/>
    <p:sldId id="2584" r:id="rId11"/>
    <p:sldId id="2579" r:id="rId12"/>
    <p:sldId id="2580" r:id="rId13"/>
    <p:sldId id="2581" r:id="rId14"/>
    <p:sldId id="2582" r:id="rId15"/>
    <p:sldId id="2583" r:id="rId16"/>
    <p:sldId id="2544" r:id="rId17"/>
    <p:sldId id="2574" r:id="rId18"/>
    <p:sldId id="2552" r:id="rId19"/>
    <p:sldId id="2567" r:id="rId20"/>
    <p:sldId id="2568" r:id="rId21"/>
    <p:sldId id="2571" r:id="rId22"/>
    <p:sldId id="2572" r:id="rId23"/>
    <p:sldId id="2541" r:id="rId24"/>
    <p:sldId id="2575" r:id="rId25"/>
    <p:sldId id="2543" r:id="rId26"/>
    <p:sldId id="2542" r:id="rId27"/>
    <p:sldId id="2576" r:id="rId28"/>
    <p:sldId id="2585" r:id="rId29"/>
    <p:sldId id="2578" r:id="rId30"/>
    <p:sldId id="2577" r:id="rId31"/>
  </p:sldIdLst>
  <p:sldSz cx="1828800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0729" userDrawn="1">
          <p15:clr>
            <a:srgbClr val="A4A3A4"/>
          </p15:clr>
        </p15:guide>
        <p15:guide id="5" pos="665" userDrawn="1">
          <p15:clr>
            <a:srgbClr val="A4A3A4"/>
          </p15:clr>
        </p15:guide>
        <p15:guide id="7" pos="4920" userDrawn="1">
          <p15:clr>
            <a:srgbClr val="A4A3A4"/>
          </p15:clr>
        </p15:guide>
        <p15:guide id="15" orient="horz" pos="312" userDrawn="1">
          <p15:clr>
            <a:srgbClr val="A4A3A4"/>
          </p15:clr>
        </p15:guide>
        <p15:guide id="16" orient="horz" pos="6480" userDrawn="1">
          <p15:clr>
            <a:srgbClr val="A4A3A4"/>
          </p15:clr>
        </p15:guide>
        <p15:guide id="1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EC0"/>
    <a:srgbClr val="3C3C41"/>
    <a:srgbClr val="43525A"/>
    <a:srgbClr val="000000"/>
    <a:srgbClr val="F5F5F5"/>
    <a:srgbClr val="C43D31"/>
    <a:srgbClr val="F9F9F9"/>
    <a:srgbClr val="CEC7C1"/>
    <a:srgbClr val="AA8A78"/>
    <a:srgbClr val="556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96013" autoAdjust="0"/>
  </p:normalViewPr>
  <p:slideViewPr>
    <p:cSldViewPr snapToGrid="0" snapToObjects="1">
      <p:cViewPr varScale="1">
        <p:scale>
          <a:sx n="64" d="100"/>
          <a:sy n="64" d="100"/>
        </p:scale>
        <p:origin x="1416" y="78"/>
      </p:cViewPr>
      <p:guideLst>
        <p:guide orient="horz" pos="8112"/>
        <p:guide pos="10729"/>
        <p:guide pos="665"/>
        <p:guide pos="4920"/>
        <p:guide orient="horz" pos="312"/>
        <p:guide orient="horz" pos="64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69E7-0AAB-734B-A0E5-6B71C2D5220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0432-0574-7E4A-9407-64156FF5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4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22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02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69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37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2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56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59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55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67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14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8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50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30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20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6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38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1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13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10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87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99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3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0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2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7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80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30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5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01" y="1030443"/>
            <a:ext cx="3482796" cy="2144132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0" y="4047067"/>
            <a:ext cx="18288000" cy="966893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laceholder bilde i mid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19008" y="6277575"/>
            <a:ext cx="3010699" cy="3904393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51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3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i topp med kommun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 noChangeAspect="1"/>
          </p:cNvSpPr>
          <p:nvPr>
            <p:ph type="pic" idx="20"/>
          </p:nvPr>
        </p:nvSpPr>
        <p:spPr>
          <a:xfrm>
            <a:off x="0" y="0"/>
            <a:ext cx="9139260" cy="57912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9139260" y="0"/>
            <a:ext cx="9139260" cy="57912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38432" y="5969853"/>
            <a:ext cx="15801655" cy="1608666"/>
          </a:xfrm>
          <a:prstGeom prst="rect">
            <a:avLst/>
          </a:prstGeom>
        </p:spPr>
        <p:txBody>
          <a:bodyPr anchor="b"/>
          <a:lstStyle>
            <a:lvl1pPr algn="ctr" fontAlgn="ctr">
              <a:lnSpc>
                <a:spcPct val="100000"/>
              </a:lnSpc>
              <a:defRPr sz="6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1" y="7578518"/>
            <a:ext cx="15780406" cy="4159457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51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3812119"/>
            <a:ext cx="18271067" cy="9956800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516" y="6448956"/>
            <a:ext cx="15422033" cy="2651126"/>
          </a:xfrm>
          <a:prstGeom prst="rect">
            <a:avLst/>
          </a:prstGeom>
        </p:spPr>
        <p:txBody>
          <a:bodyPr/>
          <a:lstStyle>
            <a:lvl1pPr algn="ctr">
              <a:defRPr b="1" i="0" cap="all" baseline="0">
                <a:solidFill>
                  <a:schemeClr val="bg1"/>
                </a:solidFill>
                <a:latin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01" y="1030443"/>
            <a:ext cx="3482796" cy="214413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2259733" y="12623801"/>
            <a:ext cx="477096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www.smola.kommune.no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7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med logo og mørk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0" y="3812119"/>
            <a:ext cx="18271067" cy="9956800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01" y="1030443"/>
            <a:ext cx="3482796" cy="21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0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tel og to kolonner med kommun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51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5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 med kommunev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51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914400"/>
            <a:ext cx="9258300" cy="1080770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40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ekst og stort bilde med kommunev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914400"/>
            <a:ext cx="9258300" cy="1080770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51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27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2259733" y="12623801"/>
            <a:ext cx="477096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nb-NO" dirty="0" err="1" smtClean="0"/>
              <a:t>www.smola.kommune.no</a:t>
            </a:r>
            <a:endParaRPr lang="nb-NO" dirty="0"/>
          </a:p>
        </p:txBody>
      </p:sp>
      <p:sp>
        <p:nvSpPr>
          <p:cNvPr id="11" name="Plassholder for tittel 10"/>
          <p:cNvSpPr>
            <a:spLocks noGrp="1"/>
          </p:cNvSpPr>
          <p:nvPr>
            <p:ph type="title"/>
          </p:nvPr>
        </p:nvSpPr>
        <p:spPr>
          <a:xfrm>
            <a:off x="1257300" y="730250"/>
            <a:ext cx="157734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131" r:id="rId2"/>
    <p:sldLayoutId id="2147484254" r:id="rId3"/>
    <p:sldLayoutId id="2147484259" r:id="rId4"/>
    <p:sldLayoutId id="2147484133" r:id="rId5"/>
    <p:sldLayoutId id="2147484136" r:id="rId6"/>
    <p:sldLayoutId id="2147484256" r:id="rId7"/>
    <p:sldLayoutId id="2147484138" r:id="rId8"/>
    <p:sldLayoutId id="2147484257" r:id="rId9"/>
    <p:sldLayoutId id="2147484260" r:id="rId10"/>
    <p:sldLayoutId id="21474842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b="1" i="0" kern="1200" cap="all" baseline="0">
          <a:solidFill>
            <a:schemeClr val="accent4"/>
          </a:solidFill>
          <a:latin typeface="open sans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 baseline="0">
          <a:solidFill>
            <a:schemeClr val="tx1"/>
          </a:solidFill>
          <a:latin typeface="Open Sans" charset="0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 baseline="0">
          <a:solidFill>
            <a:schemeClr val="tx1"/>
          </a:solidFill>
          <a:latin typeface="Open Sans" charset="0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Open Sans" charset="0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Open Sans" charset="0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Open Sans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ostmottak@smola.kommune.no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1571625" y="1685851"/>
            <a:ext cx="14344650" cy="840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Rådmannens</a:t>
            </a:r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forslag</a:t>
            </a:r>
            <a:endParaRPr lang="en-US" sz="7200" b="1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914217"/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til</a:t>
            </a:r>
            <a:endParaRPr lang="en-US" sz="7200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914217"/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Budsjett</a:t>
            </a:r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2020</a:t>
            </a:r>
          </a:p>
          <a:p>
            <a:pPr algn="ctr" defTabSz="914217"/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og</a:t>
            </a:r>
            <a:endParaRPr lang="en-US" sz="7200" b="1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914217"/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Økonomiplan</a:t>
            </a:r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2020-2023</a:t>
            </a:r>
          </a:p>
          <a:p>
            <a:pPr algn="ctr" defTabSz="914217"/>
            <a:endParaRPr lang="en-US" sz="7200" b="1" dirty="0">
              <a:solidFill>
                <a:srgbClr val="0E5A7F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914217"/>
            <a:r>
              <a:rPr lang="en-US" sz="7200" b="1" dirty="0" smtClean="0">
                <a:solidFill>
                  <a:srgbClr val="FF0000"/>
                </a:solidFill>
                <a:latin typeface="Open Sans" charset="0"/>
                <a:ea typeface="Open Sans" charset="0"/>
                <a:cs typeface="Open Sans" charset="0"/>
              </a:rPr>
              <a:t>Smøla kommune</a:t>
            </a:r>
          </a:p>
          <a:p>
            <a:pPr algn="ctr" defTabSz="914217"/>
            <a:endParaRPr lang="en-US" sz="3601" b="1" dirty="0">
              <a:solidFill>
                <a:srgbClr val="FF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751" y="233468"/>
            <a:ext cx="14375567" cy="1315305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69" y="9278911"/>
            <a:ext cx="16145929" cy="14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29" y="-11288"/>
            <a:ext cx="14420538" cy="12254549"/>
          </a:xfrm>
          <a:prstGeom prst="rect">
            <a:avLst/>
          </a:prstGeom>
        </p:spPr>
      </p:pic>
      <p:sp>
        <p:nvSpPr>
          <p:cNvPr id="5" name="Avrundet rektangel 4"/>
          <p:cNvSpPr/>
          <p:nvPr/>
        </p:nvSpPr>
        <p:spPr>
          <a:xfrm>
            <a:off x="9248931" y="5246557"/>
            <a:ext cx="1229193" cy="719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Avrundet rektangel 5"/>
          <p:cNvSpPr/>
          <p:nvPr/>
        </p:nvSpPr>
        <p:spPr>
          <a:xfrm>
            <a:off x="10972800" y="5216577"/>
            <a:ext cx="1229193" cy="719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26" y="9888277"/>
            <a:ext cx="10999970" cy="31448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8439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62" y="0"/>
            <a:ext cx="13704985" cy="1380257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09469" y="2098622"/>
            <a:ext cx="2848131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44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Helse</a:t>
            </a:r>
          </a:p>
          <a:p>
            <a:pPr algn="ctr">
              <a:lnSpc>
                <a:spcPct val="150000"/>
              </a:lnSpc>
            </a:pPr>
            <a:r>
              <a:rPr lang="nb-NO" sz="44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 og</a:t>
            </a:r>
          </a:p>
          <a:p>
            <a:pPr algn="ctr">
              <a:lnSpc>
                <a:spcPct val="150000"/>
              </a:lnSpc>
            </a:pPr>
            <a:r>
              <a:rPr lang="nb-NO" sz="44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omsorg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11422505" y="1678898"/>
            <a:ext cx="2728210" cy="554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Avrundet rektangel 5"/>
          <p:cNvSpPr/>
          <p:nvPr/>
        </p:nvSpPr>
        <p:spPr>
          <a:xfrm>
            <a:off x="13191344" y="7674964"/>
            <a:ext cx="2998033" cy="524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30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070" y="989351"/>
            <a:ext cx="13771671" cy="11100382"/>
          </a:xfrm>
          <a:prstGeom prst="rect">
            <a:avLst/>
          </a:prstGeom>
        </p:spPr>
      </p:pic>
      <p:sp>
        <p:nvSpPr>
          <p:cNvPr id="3" name="Avrundet rektangel 2"/>
          <p:cNvSpPr/>
          <p:nvPr/>
        </p:nvSpPr>
        <p:spPr>
          <a:xfrm>
            <a:off x="10837889" y="6130977"/>
            <a:ext cx="2623278" cy="554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Avrundet rektangel 4"/>
          <p:cNvSpPr/>
          <p:nvPr/>
        </p:nvSpPr>
        <p:spPr>
          <a:xfrm>
            <a:off x="10568066" y="9428813"/>
            <a:ext cx="3102964" cy="479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994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495" y="974361"/>
            <a:ext cx="13760246" cy="11287593"/>
          </a:xfrm>
          <a:prstGeom prst="rect">
            <a:avLst/>
          </a:prstGeom>
        </p:spPr>
      </p:pic>
      <p:sp>
        <p:nvSpPr>
          <p:cNvPr id="3" name="Avrundet rektangel 2"/>
          <p:cNvSpPr/>
          <p:nvPr/>
        </p:nvSpPr>
        <p:spPr>
          <a:xfrm>
            <a:off x="11002780" y="10837889"/>
            <a:ext cx="4467069" cy="6145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Avrundet rektangel 4"/>
          <p:cNvSpPr/>
          <p:nvPr/>
        </p:nvSpPr>
        <p:spPr>
          <a:xfrm>
            <a:off x="11002780" y="9968459"/>
            <a:ext cx="4586990" cy="5696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ndepunkt 5"/>
          <p:cNvSpPr/>
          <p:nvPr/>
        </p:nvSpPr>
        <p:spPr>
          <a:xfrm>
            <a:off x="11002780" y="6295869"/>
            <a:ext cx="914400" cy="85443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43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640" y="794480"/>
            <a:ext cx="16569360" cy="1248680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09862" y="1379095"/>
            <a:ext cx="989351" cy="1103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48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B</a:t>
            </a:r>
          </a:p>
          <a:p>
            <a:pPr algn="ctr">
              <a:lnSpc>
                <a:spcPct val="150000"/>
              </a:lnSpc>
            </a:pPr>
            <a:r>
              <a:rPr lang="nb-NO" sz="48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nb-NO" sz="48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R</a:t>
            </a:r>
          </a:p>
          <a:p>
            <a:pPr algn="ctr">
              <a:lnSpc>
                <a:spcPct val="150000"/>
              </a:lnSpc>
            </a:pPr>
            <a:r>
              <a:rPr lang="nb-NO" sz="48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N</a:t>
            </a:r>
          </a:p>
          <a:p>
            <a:pPr algn="ctr">
              <a:lnSpc>
                <a:spcPct val="150000"/>
              </a:lnSpc>
            </a:pPr>
            <a:r>
              <a:rPr lang="nb-NO" sz="48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nb-NO" sz="48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H</a:t>
            </a:r>
          </a:p>
          <a:p>
            <a:pPr algn="ctr">
              <a:lnSpc>
                <a:spcPct val="150000"/>
              </a:lnSpc>
            </a:pPr>
            <a:r>
              <a:rPr lang="nb-NO" sz="48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nb-NO" sz="48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G</a:t>
            </a:r>
          </a:p>
          <a:p>
            <a:pPr algn="ctr">
              <a:lnSpc>
                <a:spcPct val="150000"/>
              </a:lnSpc>
            </a:pPr>
            <a:r>
              <a:rPr lang="nb-NO" sz="48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nb-NO" sz="4800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R</a:t>
            </a:r>
            <a:endParaRPr lang="nb-NO" sz="4800" dirty="0" smtClean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Avrundet rektangel 4"/>
          <p:cNvSpPr/>
          <p:nvPr/>
        </p:nvSpPr>
        <p:spPr>
          <a:xfrm>
            <a:off x="10253272" y="11902190"/>
            <a:ext cx="7749915" cy="512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Avrundet rektangel 5"/>
          <p:cNvSpPr/>
          <p:nvPr/>
        </p:nvSpPr>
        <p:spPr>
          <a:xfrm>
            <a:off x="12846570" y="11317574"/>
            <a:ext cx="2953063" cy="584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vrundet rektangel 6"/>
          <p:cNvSpPr/>
          <p:nvPr/>
        </p:nvSpPr>
        <p:spPr>
          <a:xfrm>
            <a:off x="12621718" y="7037883"/>
            <a:ext cx="3297836" cy="7869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68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2" y="1918741"/>
            <a:ext cx="17946943" cy="6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5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998033" y="149902"/>
            <a:ext cx="13686019" cy="1228451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b="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Eksempel på konsekvensjusteringene:</a:t>
            </a:r>
          </a:p>
          <a:p>
            <a:pPr>
              <a:lnSpc>
                <a:spcPct val="150000"/>
              </a:lnSpc>
            </a:pPr>
            <a:endParaRPr lang="nb-NO" sz="240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r>
              <a:rPr lang="nb-NO" sz="2401" dirty="0" err="1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Deflator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 KF/kirken	  	   280.000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Ny politisk organisering	 	  -100.000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Lønnspott			3.000.000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Valg		  	  -230.000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Korreksjon saldering bruk av fond	4.700.000  (barnevern og bidrag livsopphold 0,9 </a:t>
            </a:r>
            <a:r>
              <a:rPr lang="nb-NO" sz="2401" dirty="0" err="1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mill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			(strøm, vei, serviceavtaler 0,9 </a:t>
            </a:r>
            <a:r>
              <a:rPr lang="nb-NO" sz="2401" dirty="0" err="1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mill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nb-NO" sz="240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		(reduksjon skatt, ramme, 0.6)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Reduksjon e-skatt ved omtaksering	   366.000  (NEAS)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Reduksjon gjesteelever barneskole	   200.000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Økning utgifter </a:t>
            </a:r>
            <a:r>
              <a:rPr lang="nb-NO" sz="2401" dirty="0" err="1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PPT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	   180.000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Bortfall kompetansetilskudd bo og akt.	   250.000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Ferievikarer	</a:t>
            </a:r>
            <a:r>
              <a:rPr lang="nb-NO" sz="2401" dirty="0" err="1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sykehj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/</a:t>
            </a:r>
            <a:r>
              <a:rPr lang="nb-NO" sz="2401" dirty="0" err="1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hjemmetj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   680.000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Overgang til </a:t>
            </a:r>
            <a:r>
              <a:rPr lang="nb-NO" sz="2401" dirty="0" err="1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ReMidt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	                   ca. 800.000 Veldig usikker post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Reduksjon eldre skolebygg	  -400.000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Husleie  </a:t>
            </a:r>
            <a:r>
              <a:rPr lang="nb-NO" sz="2401" dirty="0" err="1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Innsmøla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 barnehage	   240.000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Korreksjon juridisk bistand	                     -2.300.000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Ferdigstilt arealplan		  -150.000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Brannsamarbeid		   200.000</a:t>
            </a:r>
          </a:p>
          <a:p>
            <a:pPr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Framskrevet opptatte lån		  -200.000 (-200, -500, -900, -1.300)</a:t>
            </a:r>
          </a:p>
          <a:p>
            <a:pPr>
              <a:lnSpc>
                <a:spcPct val="150000"/>
              </a:lnSpc>
            </a:pPr>
            <a:endParaRPr lang="nb-NO" sz="2401" dirty="0" smtClean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0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6895475" y="629586"/>
            <a:ext cx="3312827" cy="578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Rådmann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742923" y="7137222"/>
            <a:ext cx="3312827" cy="578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Publikumssenter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760562" y="9324753"/>
            <a:ext cx="3312827" cy="578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Finans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939" y="1328104"/>
            <a:ext cx="14857476" cy="566195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23" y="7862488"/>
            <a:ext cx="14845591" cy="134185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823" y="9900363"/>
            <a:ext cx="14515790" cy="18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8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/>
          <p:cNvSpPr txBox="1"/>
          <p:nvPr/>
        </p:nvSpPr>
        <p:spPr>
          <a:xfrm>
            <a:off x="6909739" y="158156"/>
            <a:ext cx="3312827" cy="578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Barnehage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909739" y="1827202"/>
            <a:ext cx="3312827" cy="578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Barneskole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909739" y="3582936"/>
            <a:ext cx="3312827" cy="578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Ungdomsskole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893913" y="6915905"/>
            <a:ext cx="3312827" cy="578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NAV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6257523" y="8439955"/>
            <a:ext cx="4318907" cy="646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Aktivitet og </a:t>
            </a:r>
            <a:r>
              <a:rPr lang="nb-NO" sz="2401" dirty="0" err="1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boveiledning</a:t>
            </a:r>
            <a:endParaRPr lang="nb-NO" sz="2401" dirty="0" smtClean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6760562" y="10910525"/>
            <a:ext cx="3312827" cy="578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Serviceavdeling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764" y="841606"/>
            <a:ext cx="14602299" cy="90333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764" y="2427120"/>
            <a:ext cx="14564666" cy="122709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764" y="4243305"/>
            <a:ext cx="14564666" cy="2595086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764" y="7542209"/>
            <a:ext cx="14564666" cy="804809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0764" y="9265753"/>
            <a:ext cx="14602299" cy="1499251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8786" y="11634153"/>
            <a:ext cx="14576644" cy="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5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1571625" y="2957439"/>
            <a:ext cx="14344650" cy="286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Noen</a:t>
            </a:r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økonomiske</a:t>
            </a:r>
            <a:r>
              <a:rPr lang="en-US" sz="72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forutsetninger</a:t>
            </a:r>
            <a:endParaRPr lang="en-US" sz="7200" b="1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914217"/>
            <a:endParaRPr lang="en-US" sz="3601" b="1" dirty="0">
              <a:solidFill>
                <a:srgbClr val="FF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3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/>
          <p:cNvSpPr txBox="1"/>
          <p:nvPr/>
        </p:nvSpPr>
        <p:spPr>
          <a:xfrm>
            <a:off x="5456421" y="629586"/>
            <a:ext cx="5441428" cy="646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Helse og sykehjem/hjemmetjeneste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325849" y="6554487"/>
            <a:ext cx="3987383" cy="646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Teknikk, vakt og beredskap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850504" y="10063518"/>
            <a:ext cx="3312827" cy="578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Bygg og forvaltning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865" y="1421591"/>
            <a:ext cx="14044047" cy="117371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866" y="2595301"/>
            <a:ext cx="14044046" cy="316343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865" y="7665706"/>
            <a:ext cx="14044047" cy="188302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866" y="10829142"/>
            <a:ext cx="14090754" cy="17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9" y="3612630"/>
            <a:ext cx="17880808" cy="613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8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52" y="1169233"/>
            <a:ext cx="17093222" cy="93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0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1571625" y="2957439"/>
            <a:ext cx="14344650" cy="175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7200" b="1" dirty="0" err="1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Investeringsbudsjettet</a:t>
            </a:r>
            <a:endParaRPr lang="en-US" sz="7200" b="1" dirty="0" smtClean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 defTabSz="914217"/>
            <a:endParaRPr lang="en-US" sz="3601" b="1" dirty="0">
              <a:solidFill>
                <a:srgbClr val="FF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5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33" y="1573967"/>
            <a:ext cx="13907854" cy="106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14438" y="900113"/>
            <a:ext cx="15744825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Smøla kommune har relativt stor gjeldsbyrde.  Pr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31.12.18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 langsiktig lånegjeld på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273 </a:t>
            </a:r>
            <a:r>
              <a:rPr lang="nb-NO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kr., inkludert Startlån på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7,3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mill. kr.  Lånegjeld pr. innbygger er ved utgangen av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kr.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125.000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Ved utgangen av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 lånegjeld pr. innbygger være omlag kr.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144.000</a:t>
            </a:r>
            <a:endParaRPr lang="nb-NO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ultiplikasjon 2"/>
          <p:cNvSpPr/>
          <p:nvPr/>
        </p:nvSpPr>
        <p:spPr>
          <a:xfrm>
            <a:off x="4751882" y="758389"/>
            <a:ext cx="2638269" cy="764499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712464"/>
              </p:ext>
            </p:extLst>
          </p:nvPr>
        </p:nvGraphicFramePr>
        <p:xfrm>
          <a:off x="2893100" y="4586990"/>
          <a:ext cx="13161365" cy="6910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975">
                  <a:extLst>
                    <a:ext uri="{9D8B030D-6E8A-4147-A177-3AD203B41FA5}">
                      <a16:colId xmlns:a16="http://schemas.microsoft.com/office/drawing/2014/main" val="2967179477"/>
                    </a:ext>
                  </a:extLst>
                </a:gridCol>
                <a:gridCol w="1889278">
                  <a:extLst>
                    <a:ext uri="{9D8B030D-6E8A-4147-A177-3AD203B41FA5}">
                      <a16:colId xmlns:a16="http://schemas.microsoft.com/office/drawing/2014/main" val="622120280"/>
                    </a:ext>
                  </a:extLst>
                </a:gridCol>
                <a:gridCol w="1889278">
                  <a:extLst>
                    <a:ext uri="{9D8B030D-6E8A-4147-A177-3AD203B41FA5}">
                      <a16:colId xmlns:a16="http://schemas.microsoft.com/office/drawing/2014/main" val="2662491728"/>
                    </a:ext>
                  </a:extLst>
                </a:gridCol>
                <a:gridCol w="1889278">
                  <a:extLst>
                    <a:ext uri="{9D8B030D-6E8A-4147-A177-3AD203B41FA5}">
                      <a16:colId xmlns:a16="http://schemas.microsoft.com/office/drawing/2014/main" val="134992917"/>
                    </a:ext>
                  </a:extLst>
                </a:gridCol>
                <a:gridCol w="1889278">
                  <a:extLst>
                    <a:ext uri="{9D8B030D-6E8A-4147-A177-3AD203B41FA5}">
                      <a16:colId xmlns:a16="http://schemas.microsoft.com/office/drawing/2014/main" val="3853358089"/>
                    </a:ext>
                  </a:extLst>
                </a:gridCol>
                <a:gridCol w="1889278">
                  <a:extLst>
                    <a:ext uri="{9D8B030D-6E8A-4147-A177-3AD203B41FA5}">
                      <a16:colId xmlns:a16="http://schemas.microsoft.com/office/drawing/2014/main" val="2682465296"/>
                    </a:ext>
                  </a:extLst>
                </a:gridCol>
              </a:tblGrid>
              <a:tr h="1727616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n-NO" sz="1200" kern="16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2019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2020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2021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2022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2023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545987"/>
                  </a:ext>
                </a:extLst>
              </a:tr>
              <a:tr h="1727616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Gjeld </a:t>
                      </a:r>
                      <a:r>
                        <a:rPr lang="nn-NO" sz="4000" kern="1600" dirty="0" err="1">
                          <a:effectLst/>
                        </a:rPr>
                        <a:t>pr</a:t>
                      </a:r>
                      <a:r>
                        <a:rPr lang="nn-NO" sz="4000" kern="1600" dirty="0">
                          <a:effectLst/>
                        </a:rPr>
                        <a:t> 1.1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273,0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259,0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288,6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319,6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323,6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4356279"/>
                  </a:ext>
                </a:extLst>
              </a:tr>
              <a:tr h="863809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Nye lån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0,8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43,5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46,0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20,0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2,1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568433"/>
                  </a:ext>
                </a:extLst>
              </a:tr>
              <a:tr h="863809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Avdrag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13,9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13,9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15,0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16,0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16,4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194625"/>
                  </a:ext>
                </a:extLst>
              </a:tr>
              <a:tr h="1727616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Gjeld pr. 31.12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259,0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288,6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>
                          <a:effectLst/>
                        </a:rPr>
                        <a:t>319,6</a:t>
                      </a:r>
                      <a:endParaRPr lang="nb-NO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323,6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4000" kern="1600" dirty="0">
                          <a:effectLst/>
                        </a:rPr>
                        <a:t>309,3</a:t>
                      </a:r>
                      <a:endParaRPr lang="nb-N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831250"/>
                  </a:ext>
                </a:extLst>
              </a:tr>
            </a:tbl>
          </a:graphicData>
        </a:graphic>
      </p:graphicFrame>
      <p:cxnSp>
        <p:nvCxnSpPr>
          <p:cNvPr id="8" name="Rett pilkobling 7"/>
          <p:cNvCxnSpPr/>
          <p:nvPr/>
        </p:nvCxnSpPr>
        <p:spPr>
          <a:xfrm>
            <a:off x="2398426" y="1828800"/>
            <a:ext cx="4886794" cy="7824866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80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58550"/>
              </p:ext>
            </p:extLst>
          </p:nvPr>
        </p:nvGraphicFramePr>
        <p:xfrm>
          <a:off x="-104931" y="0"/>
          <a:ext cx="11395024" cy="11563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Regneark" r:id="rId4" imgW="5791082" imgH="5876925" progId="Excel.Sheet.12">
                  <p:embed/>
                </p:oleObj>
              </mc:Choice>
              <mc:Fallback>
                <p:oleObj name="Regneark" r:id="rId4" imgW="5791082" imgH="5876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4931" y="0"/>
                        <a:ext cx="11395024" cy="11563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517276"/>
              </p:ext>
            </p:extLst>
          </p:nvPr>
        </p:nvGraphicFramePr>
        <p:xfrm>
          <a:off x="7748171" y="5912411"/>
          <a:ext cx="10539829" cy="565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Regneark" r:id="rId6" imgW="5791082" imgH="3105150" progId="Excel.Sheet.12">
                  <p:embed/>
                </p:oleObj>
              </mc:Choice>
              <mc:Fallback>
                <p:oleObj name="Regneark" r:id="rId6" imgW="5791082" imgH="3105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48171" y="5912411"/>
                        <a:ext cx="10539829" cy="565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17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4" y="364980"/>
            <a:ext cx="15085124" cy="904884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246" y="8587141"/>
            <a:ext cx="7947833" cy="39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7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09" y="1304145"/>
            <a:ext cx="16605499" cy="4007604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691921" y="269823"/>
            <a:ext cx="894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Adresseavisen 26.08.2000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702570" y="6041036"/>
            <a:ext cx="11362545" cy="50794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I årene 2014 – 2019</a:t>
            </a:r>
          </a:p>
          <a:p>
            <a:pPr algn="ctr">
              <a:lnSpc>
                <a:spcPct val="150000"/>
              </a:lnSpc>
            </a:pPr>
            <a:endParaRPr lang="nb-NO" sz="240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>
              <a:lnSpc>
                <a:spcPct val="150000"/>
              </a:lnSpc>
            </a:pPr>
            <a:r>
              <a:rPr lang="nb-NO" sz="240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h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ar Smøla kommune mottatt </a:t>
            </a:r>
            <a:r>
              <a:rPr lang="nb-NO" sz="2401" dirty="0" err="1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ca</a:t>
            </a:r>
            <a:endParaRPr lang="nb-NO" sz="240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>
              <a:lnSpc>
                <a:spcPct val="150000"/>
              </a:lnSpc>
            </a:pPr>
            <a:endParaRPr lang="nb-NO" sz="2401" dirty="0" smtClean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>
              <a:lnSpc>
                <a:spcPct val="150000"/>
              </a:lnSpc>
            </a:pPr>
            <a:r>
              <a:rPr lang="nb-NO" sz="72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Kr. 80 000 000</a:t>
            </a:r>
          </a:p>
          <a:p>
            <a:pPr algn="ctr">
              <a:lnSpc>
                <a:spcPct val="150000"/>
              </a:lnSpc>
            </a:pPr>
            <a:endParaRPr lang="nb-NO" sz="240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>
              <a:lnSpc>
                <a:spcPct val="150000"/>
              </a:lnSpc>
            </a:pPr>
            <a:r>
              <a:rPr lang="nb-NO" sz="240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f</a:t>
            </a:r>
            <a:r>
              <a:rPr lang="nb-NO" sz="240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ra grønne konsesjoner og havbruksfond</a:t>
            </a:r>
            <a:endParaRPr lang="nb-NO" sz="2401" dirty="0" smtClean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9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2323475" y="719529"/>
            <a:ext cx="14315607" cy="93256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4000" dirty="0" smtClean="0">
                <a:solidFill>
                  <a:schemeClr val="accent1"/>
                </a:solidFill>
                <a:ea typeface="Open Sans" charset="0"/>
                <a:cs typeface="Open Sans" charset="0"/>
              </a:rPr>
              <a:t>Spørsmål om beregninger, nye tiltak, fagspørsmål, kapitalkostnader, lønnskostnader, finansiering og annet som har med budsjett og økonomiplan å gjøre, sendes skriftlig til </a:t>
            </a:r>
          </a:p>
          <a:p>
            <a:pPr algn="ctr">
              <a:lnSpc>
                <a:spcPct val="150000"/>
              </a:lnSpc>
            </a:pPr>
            <a:r>
              <a:rPr lang="nb-NO" sz="4000" dirty="0" smtClean="0">
                <a:solidFill>
                  <a:schemeClr val="accent1"/>
                </a:solidFill>
                <a:ea typeface="Open Sans" charset="0"/>
                <a:cs typeface="Open Sans" charset="0"/>
                <a:hlinkClick r:id="rId3"/>
              </a:rPr>
              <a:t>postmottak@smola.kommune.no</a:t>
            </a:r>
            <a:endParaRPr lang="nb-NO" sz="4000" dirty="0" smtClean="0">
              <a:solidFill>
                <a:schemeClr val="accent1"/>
              </a:solidFill>
              <a:ea typeface="Open Sans" charset="0"/>
              <a:cs typeface="Open Sans" charset="0"/>
            </a:endParaRPr>
          </a:p>
          <a:p>
            <a:pPr algn="ctr">
              <a:lnSpc>
                <a:spcPct val="150000"/>
              </a:lnSpc>
            </a:pPr>
            <a:r>
              <a:rPr lang="nb-NO" sz="4000" dirty="0" smtClean="0">
                <a:solidFill>
                  <a:schemeClr val="accent1"/>
                </a:solidFill>
                <a:ea typeface="Open Sans" charset="0"/>
                <a:cs typeface="Open Sans" charset="0"/>
              </a:rPr>
              <a:t>(Spørsmålene blir behandlet administrativt og besvart fortløpende)</a:t>
            </a:r>
            <a:endParaRPr lang="nb-NO" sz="4000" dirty="0">
              <a:solidFill>
                <a:schemeClr val="accent1"/>
              </a:solidFill>
              <a:ea typeface="Open Sans" charset="0"/>
              <a:cs typeface="Open Sans" charset="0"/>
            </a:endParaRPr>
          </a:p>
          <a:p>
            <a:pPr algn="ctr">
              <a:lnSpc>
                <a:spcPct val="150000"/>
              </a:lnSpc>
            </a:pPr>
            <a:r>
              <a:rPr lang="nb-NO" sz="4000" dirty="0" smtClean="0">
                <a:solidFill>
                  <a:schemeClr val="accent1"/>
                </a:solidFill>
                <a:ea typeface="Open Sans" charset="0"/>
                <a:cs typeface="Open Sans" charset="0"/>
              </a:rPr>
              <a:t>Mailene blir registrert i saksbehandlingssystemet vårt og offentliggjort på postlista.</a:t>
            </a:r>
          </a:p>
          <a:p>
            <a:pPr algn="ctr">
              <a:lnSpc>
                <a:spcPct val="150000"/>
              </a:lnSpc>
            </a:pPr>
            <a:endParaRPr lang="nb-NO" sz="4000" dirty="0">
              <a:solidFill>
                <a:schemeClr val="accent1"/>
              </a:solidFill>
              <a:ea typeface="Open Sans" charset="0"/>
              <a:cs typeface="Open Sans" charset="0"/>
            </a:endParaRPr>
          </a:p>
          <a:p>
            <a:pPr algn="ctr">
              <a:lnSpc>
                <a:spcPct val="150000"/>
              </a:lnSpc>
            </a:pPr>
            <a:r>
              <a:rPr lang="nb-NO" sz="4000" dirty="0">
                <a:solidFill>
                  <a:schemeClr val="accent1"/>
                </a:solidFill>
                <a:ea typeface="Open Sans" charset="0"/>
                <a:cs typeface="Open Sans" charset="0"/>
              </a:rPr>
              <a:t>D</a:t>
            </a:r>
            <a:r>
              <a:rPr lang="nb-NO" sz="4000" dirty="0" smtClean="0">
                <a:solidFill>
                  <a:schemeClr val="accent1"/>
                </a:solidFill>
                <a:ea typeface="Open Sans" charset="0"/>
                <a:cs typeface="Open Sans" charset="0"/>
              </a:rPr>
              <a:t>et er også lov å ta seg en tur innom kontoret til økonomisjefen for en prat </a:t>
            </a:r>
          </a:p>
        </p:txBody>
      </p:sp>
    </p:spTree>
    <p:extLst>
      <p:ext uri="{BB962C8B-B14F-4D97-AF65-F5344CB8AC3E}">
        <p14:creationId xmlns:p14="http://schemas.microsoft.com/office/powerpoint/2010/main" val="355206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746" y="3342807"/>
            <a:ext cx="15017326" cy="70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508" y="369478"/>
            <a:ext cx="15243429" cy="111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8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56338"/>
              </p:ext>
            </p:extLst>
          </p:nvPr>
        </p:nvGraphicFramePr>
        <p:xfrm>
          <a:off x="344774" y="714376"/>
          <a:ext cx="8439463" cy="10801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Rammetilskudd </a:t>
                      </a:r>
                      <a:r>
                        <a:rPr lang="nb-NO" sz="2000" kern="160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(opprinnelig)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nb-NO" sz="2000" kern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Innbyggertilskudd, likt beløp pr innbygger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53 175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Utgiftsutjevning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24 857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Overgangsordninger/INGAR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-115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Saker med særskilt fordeling 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305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Småkommunetilskudd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5 698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Skjønnstilskudd -ordinært skjønn	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Skjønn – tap endringer av inntektssystemet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 </a:t>
                      </a:r>
                      <a:r>
                        <a:rPr lang="nb-NO" sz="2000" kern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rammetilsk</a:t>
                      </a: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ekskl. inntektsutjevning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84 020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Netto inntektsutjevning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8 687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 rammetilskudd </a:t>
                      </a:r>
                      <a:endParaRPr lang="nb-NO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92 707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Skatt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Skatt på inntekt og formue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53 996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1" kern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Frie inntekter, skatt og ramme, total</a:t>
                      </a:r>
                      <a:endParaRPr lang="nb-NO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kern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146 703</a:t>
                      </a:r>
                      <a:endParaRPr lang="nb-NO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62555"/>
              </p:ext>
            </p:extLst>
          </p:nvPr>
        </p:nvGraphicFramePr>
        <p:xfrm>
          <a:off x="9503764" y="714372"/>
          <a:ext cx="7525062" cy="1080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0743">
                  <a:extLst>
                    <a:ext uri="{9D8B030D-6E8A-4147-A177-3AD203B41FA5}">
                      <a16:colId xmlns:a16="http://schemas.microsoft.com/office/drawing/2014/main" val="4266925734"/>
                    </a:ext>
                  </a:extLst>
                </a:gridCol>
                <a:gridCol w="1644319">
                  <a:extLst>
                    <a:ext uri="{9D8B030D-6E8A-4147-A177-3AD203B41FA5}">
                      <a16:colId xmlns:a16="http://schemas.microsoft.com/office/drawing/2014/main" val="3902525354"/>
                    </a:ext>
                  </a:extLst>
                </a:gridCol>
              </a:tblGrid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 dirty="0" err="1">
                          <a:effectLst/>
                          <a:latin typeface="+mn-lt"/>
                        </a:rPr>
                        <a:t>Rammetilskudd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 </a:t>
                      </a:r>
                      <a:r>
                        <a:rPr lang="nn-NO" sz="2400" kern="1600" dirty="0" smtClean="0">
                          <a:effectLst/>
                          <a:latin typeface="+mn-lt"/>
                        </a:rPr>
                        <a:t>2020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58408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>
                          <a:effectLst/>
                          <a:latin typeface="+mn-lt"/>
                        </a:rPr>
                        <a:t>Innbyggertilskudd, likt beløp pr innbygger</a:t>
                      </a:r>
                      <a:endParaRPr lang="nb-NO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53 754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2890710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>
                          <a:effectLst/>
                          <a:latin typeface="+mn-lt"/>
                        </a:rPr>
                        <a:t>Utgiftsutjevning</a:t>
                      </a:r>
                      <a:endParaRPr lang="nb-NO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25 926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5466267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>
                          <a:effectLst/>
                          <a:latin typeface="+mn-lt"/>
                        </a:rPr>
                        <a:t>Overgangsordninger/INGAR</a:t>
                      </a:r>
                      <a:endParaRPr lang="nb-NO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-115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2181664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Saker med særskilt fordeling 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690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55706"/>
                  </a:ext>
                </a:extLst>
              </a:tr>
              <a:tr h="980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 dirty="0" err="1">
                          <a:effectLst/>
                          <a:latin typeface="+mn-lt"/>
                        </a:rPr>
                        <a:t>Småkommunetilskudd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5 875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194684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>
                          <a:effectLst/>
                          <a:latin typeface="+mn-lt"/>
                        </a:rPr>
                        <a:t>Skjønnstilskudd -ordinært skjønn	</a:t>
                      </a:r>
                      <a:endParaRPr lang="nb-NO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700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748256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>
                          <a:effectLst/>
                          <a:latin typeface="+mn-lt"/>
                        </a:rPr>
                        <a:t>Skjønn – tap endringer av inntektssystemet</a:t>
                      </a:r>
                      <a:endParaRPr lang="nb-NO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0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991257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>
                          <a:effectLst/>
                          <a:latin typeface="+mn-lt"/>
                        </a:rPr>
                        <a:t>Sum rammetilsk. ekskl. inntektsutjevning</a:t>
                      </a:r>
                      <a:endParaRPr lang="nb-NO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86 829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540619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Netto </a:t>
                      </a:r>
                      <a:r>
                        <a:rPr lang="nn-NO" sz="2400" kern="1600" dirty="0" err="1">
                          <a:effectLst/>
                          <a:latin typeface="+mn-lt"/>
                        </a:rPr>
                        <a:t>inntektsutjevning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8 417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543493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 </a:t>
                      </a:r>
                      <a:r>
                        <a:rPr lang="nn-NO" sz="2400" kern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rammetilskudd</a:t>
                      </a:r>
                      <a:r>
                        <a:rPr lang="nn-NO" sz="2400" kern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95 246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394589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>
                          <a:effectLst/>
                          <a:latin typeface="+mn-lt"/>
                        </a:rPr>
                        <a:t> </a:t>
                      </a:r>
                      <a:endParaRPr lang="nb-NO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 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414202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>
                          <a:effectLst/>
                          <a:latin typeface="+mn-lt"/>
                        </a:rPr>
                        <a:t>Skatt</a:t>
                      </a:r>
                      <a:endParaRPr lang="nb-NO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 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764572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>
                          <a:effectLst/>
                          <a:latin typeface="+mn-lt"/>
                        </a:rPr>
                        <a:t>Skatt på inntekt og formue</a:t>
                      </a:r>
                      <a:endParaRPr lang="nb-NO" sz="2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56 810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666295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nb-NO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 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326871"/>
                  </a:ext>
                </a:extLst>
              </a:tr>
              <a:tr h="65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Frie inntekter, skatt og ramme, total</a:t>
                      </a:r>
                      <a:endParaRPr lang="nb-NO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2400" kern="1600" dirty="0">
                          <a:effectLst/>
                          <a:latin typeface="+mn-lt"/>
                        </a:rPr>
                        <a:t>152 056</a:t>
                      </a:r>
                      <a:endParaRPr lang="nb-NO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34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07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1085850" y="358359"/>
            <a:ext cx="16130588" cy="46782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nb-NO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Statsbudsjettet </a:t>
            </a:r>
            <a:r>
              <a:rPr lang="nb-NO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det lagt til grunn en prisvekst på kommunal tjenesteyting </a:t>
            </a:r>
            <a:r>
              <a:rPr lang="nb-NO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nb-NO" sz="28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deflator</a:t>
            </a:r>
            <a:r>
              <a:rPr lang="nb-NO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på </a:t>
            </a:r>
            <a:r>
              <a:rPr lang="nb-NO" sz="28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3,1 </a:t>
            </a:r>
            <a:r>
              <a:rPr lang="nb-NO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fra </a:t>
            </a:r>
            <a:r>
              <a:rPr lang="nb-NO" sz="28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r>
              <a:rPr lang="nb-NO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 </a:t>
            </a:r>
            <a:r>
              <a:rPr lang="nb-NO" sz="28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r>
              <a:rPr lang="nb-NO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r>
              <a:rPr lang="nb-NO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Prisveksten på kommunal tjenesteyting, salgs- og leieinntekter i Smøla er i budsjettet satt til 3,0 %. </a:t>
            </a:r>
          </a:p>
          <a:p>
            <a:pPr lvl="1"/>
            <a:r>
              <a:rPr lang="nb-NO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budsjettet for </a:t>
            </a:r>
            <a:r>
              <a:rPr lang="nb-NO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nb-NO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det </a:t>
            </a:r>
            <a:r>
              <a:rPr lang="nb-NO" sz="2800" u="sng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ikke</a:t>
            </a:r>
            <a:r>
              <a:rPr lang="nb-NO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lagt inn en kompensasjon for prisvekst på kjøp av varer og tjenester på. Prisveksten for 2018 er anslått til </a:t>
            </a:r>
            <a:r>
              <a:rPr lang="nb-NO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2,1 </a:t>
            </a:r>
            <a:r>
              <a:rPr lang="nb-NO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lvl="1"/>
            <a:r>
              <a:rPr lang="nb-NO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lvl="1"/>
            <a:r>
              <a:rPr lang="nb-NO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Departementets anslag på </a:t>
            </a:r>
            <a:r>
              <a:rPr lang="nb-NO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lønnsvekst i </a:t>
            </a:r>
            <a:r>
              <a:rPr lang="nb-NO" sz="28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nb-NO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på </a:t>
            </a:r>
            <a:r>
              <a:rPr lang="nb-NO" sz="28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3,6 </a:t>
            </a:r>
            <a:r>
              <a:rPr lang="nb-NO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  </a:t>
            </a:r>
            <a:r>
              <a:rPr lang="nb-NO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konsekvensjusteringene er det lagt inn kr. </a:t>
            </a:r>
            <a:r>
              <a:rPr lang="nb-NO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3,0 </a:t>
            </a:r>
            <a:r>
              <a:rPr lang="nb-NO" sz="28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</a:t>
            </a:r>
            <a:r>
              <a:rPr lang="nb-NO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dette. (Overheng er allerede innarbeidet i lønnsbudsjettet, slik at lønnspotten for Smøla kommune er omlag </a:t>
            </a:r>
            <a:r>
              <a:rPr lang="nb-NO" sz="2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2,4 </a:t>
            </a:r>
            <a:r>
              <a:rPr lang="nb-NO" sz="2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%)</a:t>
            </a:r>
          </a:p>
          <a:p>
            <a:pPr lvl="1"/>
            <a:r>
              <a:rPr lang="nb-NO" sz="18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endParaRPr lang="nb-NO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85850" y="5584773"/>
            <a:ext cx="16130588" cy="61247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83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av alle lån er bundet opp i fastrenteavtaler, rentesatser fra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1,7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til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2,4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%, og varierende lengde. Resten av lånene har flytende rente, rentesatser fra 1,6 % til litt over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2,4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 Gjennomsnittlig rente er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2,1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 I økonomiplanen er opptatte lån videreført med dagens rente.</a:t>
            </a:r>
          </a:p>
          <a:p>
            <a:pPr marL="228600">
              <a:spcAft>
                <a:spcPts val="0"/>
              </a:spcAft>
            </a:pPr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Etter fastrenteperioden ligger rentesatsen inne med NIBOR3M + 0,6 % margin. </a:t>
            </a:r>
          </a:p>
          <a:p>
            <a:pPr marL="228600">
              <a:spcAft>
                <a:spcPts val="0"/>
              </a:spcAft>
            </a:pPr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nb-NO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nye lån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kapitalkostnadene beregnet ut fra en rentesats på </a:t>
            </a:r>
            <a:r>
              <a:rPr lang="nb-NO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3 %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og en veid nedbetalingstid på 25 år, bortsett fra lån til omsorgsboliger som ligger med en avdragstid på 40 år og brannstasjon med 30 år.</a:t>
            </a:r>
          </a:p>
          <a:p>
            <a:pPr marL="228600">
              <a:spcAft>
                <a:spcPts val="0"/>
              </a:spcAft>
            </a:pPr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nb-NO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Kapitalkostnader omsorgsboliger er i budsjettforslaget foreslått dekket av husleieinntekter og byggelån (byggelånsrenter).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Kapitalkostnader </a:t>
            </a:r>
            <a:r>
              <a:rPr lang="nb-NO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ansatteareal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omsorgsboliger blir dekket </a:t>
            </a:r>
            <a:r>
              <a:rPr lang="nb-NO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innenfor </a:t>
            </a: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ordinært driftsbudsjett.</a:t>
            </a:r>
          </a:p>
        </p:txBody>
      </p:sp>
    </p:spTree>
    <p:extLst>
      <p:ext uri="{BB962C8B-B14F-4D97-AF65-F5344CB8AC3E}">
        <p14:creationId xmlns:p14="http://schemas.microsoft.com/office/powerpoint/2010/main" val="374200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248525" y="1903752"/>
            <a:ext cx="14135724" cy="760977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  <a:tabLst>
                <a:tab pos="365760" algn="l"/>
              </a:tabLst>
            </a:pPr>
            <a:r>
              <a:rPr lang="nn-NO" b="1" i="1" dirty="0" err="1">
                <a:solidFill>
                  <a:srgbClr val="365F9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Eiendomsskatt</a:t>
            </a:r>
            <a:endParaRPr lang="nb-NO" b="1" dirty="0">
              <a:solidFill>
                <a:srgbClr val="365F91"/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n-NO" dirty="0">
                <a:ea typeface="Times New Roman" panose="02020603050405020304" pitchFamily="18" charset="0"/>
              </a:rPr>
              <a:t>I økonomiplan for 2020-2023 foreslår rådmannen </a:t>
            </a:r>
            <a:r>
              <a:rPr lang="nn-NO" dirty="0" err="1">
                <a:ea typeface="Times New Roman" panose="02020603050405020304" pitchFamily="18" charset="0"/>
              </a:rPr>
              <a:t>følgende</a:t>
            </a:r>
            <a:r>
              <a:rPr lang="nn-NO" dirty="0">
                <a:ea typeface="Times New Roman" panose="02020603050405020304" pitchFamily="18" charset="0"/>
              </a:rPr>
              <a:t> utskrivingsalternativ:</a:t>
            </a:r>
            <a:endParaRPr lang="nb-NO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b-NO" dirty="0">
                <a:ea typeface="Times New Roman" panose="02020603050405020304" pitchFamily="18" charset="0"/>
              </a:rPr>
              <a:t>Smøla kommune skriver ut skatt på næringsdelen (bygning og grunn) i tidligere skattlagte verk/bruk (annet ledd i overgangsregel til Eiendomsskatteloven §§ 3 og 4.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b-NO" dirty="0">
                <a:ea typeface="Times New Roman" panose="02020603050405020304" pitchFamily="18" charset="0"/>
              </a:rPr>
              <a:t>Det skrives ut skatt på det særskilte skattegrunnlaget redusert med 2/7-del i 2020 (overgangsregel til §§ 3 og 4 første ledd første punkt).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b-NO" dirty="0">
                <a:ea typeface="Times New Roman" panose="02020603050405020304" pitchFamily="18" charset="0"/>
              </a:rPr>
              <a:t>Det skrives ut skatt på områder hvor det ikke er endringer i eiendomsskatteloven, dvs. oppdrettsanlegg/kraftverk/vindkraftverk/kraftnettet/anlegg omfattet av petroleumsloven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b-NO" dirty="0">
                <a:ea typeface="Times New Roman" panose="02020603050405020304" pitchFamily="18" charset="0"/>
              </a:rPr>
              <a:t>Skattesats settes til 7 promille av eiendomsskattegrunnlag.</a:t>
            </a:r>
            <a:endParaRPr lang="nb-NO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1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7679164" y="1377047"/>
            <a:ext cx="5716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 pr 1.11.2019, 1000 kr</a:t>
            </a:r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97024"/>
              </p:ext>
            </p:extLst>
          </p:nvPr>
        </p:nvGraphicFramePr>
        <p:xfrm>
          <a:off x="3372786" y="3972394"/>
          <a:ext cx="13251305" cy="737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7960">
                  <a:extLst>
                    <a:ext uri="{9D8B030D-6E8A-4147-A177-3AD203B41FA5}">
                      <a16:colId xmlns:a16="http://schemas.microsoft.com/office/drawing/2014/main" val="1306227977"/>
                    </a:ext>
                  </a:extLst>
                </a:gridCol>
                <a:gridCol w="3233345">
                  <a:extLst>
                    <a:ext uri="{9D8B030D-6E8A-4147-A177-3AD203B41FA5}">
                      <a16:colId xmlns:a16="http://schemas.microsoft.com/office/drawing/2014/main" val="3229662300"/>
                    </a:ext>
                  </a:extLst>
                </a:gridCol>
              </a:tblGrid>
              <a:tr h="1570950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nn-NO" sz="3600" kern="1600" dirty="0">
                          <a:effectLst/>
                          <a:latin typeface="+mn-lt"/>
                        </a:rPr>
                        <a:t>Bundne driftsfond</a:t>
                      </a:r>
                      <a:endParaRPr lang="nb-NO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3600" kern="1600">
                          <a:effectLst/>
                          <a:latin typeface="+mn-lt"/>
                        </a:rPr>
                        <a:t>10.307</a:t>
                      </a:r>
                      <a:endParaRPr lang="nb-NO" sz="3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769509"/>
                  </a:ext>
                </a:extLst>
              </a:tr>
              <a:tr h="1249963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nn-NO" sz="3600" kern="1600" dirty="0">
                          <a:effectLst/>
                          <a:latin typeface="+mn-lt"/>
                        </a:rPr>
                        <a:t>Bundne investeringsfond</a:t>
                      </a:r>
                      <a:endParaRPr lang="nb-NO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3600" kern="1600" dirty="0" smtClean="0">
                          <a:effectLst/>
                          <a:latin typeface="+mn-lt"/>
                        </a:rPr>
                        <a:t>1.311</a:t>
                      </a:r>
                      <a:endParaRPr lang="nb-NO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571590"/>
                  </a:ext>
                </a:extLst>
              </a:tr>
              <a:tr h="2379084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nn-NO" sz="3600" kern="1600" dirty="0">
                          <a:effectLst/>
                          <a:latin typeface="+mn-lt"/>
                        </a:rPr>
                        <a:t>Disposisjonsfond drift</a:t>
                      </a:r>
                      <a:endParaRPr lang="nb-NO" sz="3600" dirty="0">
                        <a:effectLst/>
                        <a:latin typeface="+mn-lt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nn-NO" sz="3600" kern="1600" dirty="0">
                          <a:effectLst/>
                          <a:latin typeface="+mn-lt"/>
                        </a:rPr>
                        <a:t>(vedtatt bruk 39 </a:t>
                      </a:r>
                      <a:r>
                        <a:rPr lang="nn-NO" sz="3600" kern="1600" dirty="0" err="1">
                          <a:effectLst/>
                          <a:latin typeface="+mn-lt"/>
                        </a:rPr>
                        <a:t>mill</a:t>
                      </a:r>
                      <a:r>
                        <a:rPr lang="nn-NO" sz="3600" kern="1600" dirty="0">
                          <a:effectLst/>
                          <a:latin typeface="+mn-lt"/>
                        </a:rPr>
                        <a:t> kr)</a:t>
                      </a:r>
                      <a:endParaRPr lang="nb-NO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3600" kern="1600">
                          <a:effectLst/>
                          <a:latin typeface="+mn-lt"/>
                        </a:rPr>
                        <a:t>50.362</a:t>
                      </a:r>
                      <a:endParaRPr lang="nb-NO" sz="3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464497"/>
                  </a:ext>
                </a:extLst>
              </a:tr>
              <a:tr h="2175163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nn-NO" sz="3600" kern="1600" dirty="0">
                          <a:effectLst/>
                          <a:latin typeface="+mn-lt"/>
                        </a:rPr>
                        <a:t>Ubundne investeringsfond</a:t>
                      </a:r>
                      <a:endParaRPr lang="nb-NO" sz="3600" dirty="0">
                        <a:effectLst/>
                        <a:latin typeface="+mn-lt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nn-NO" sz="3600" kern="1600" dirty="0">
                          <a:effectLst/>
                          <a:latin typeface="+mn-lt"/>
                        </a:rPr>
                        <a:t>(vedtatt bruk 15 </a:t>
                      </a:r>
                      <a:r>
                        <a:rPr lang="nn-NO" sz="3600" kern="1600" dirty="0" err="1">
                          <a:effectLst/>
                          <a:latin typeface="+mn-lt"/>
                        </a:rPr>
                        <a:t>mill</a:t>
                      </a:r>
                      <a:r>
                        <a:rPr lang="nn-NO" sz="3600" kern="1600" dirty="0">
                          <a:effectLst/>
                          <a:latin typeface="+mn-lt"/>
                        </a:rPr>
                        <a:t> kr)</a:t>
                      </a:r>
                      <a:endParaRPr lang="nb-NO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nn-NO" sz="3600" kern="1600" dirty="0">
                          <a:effectLst/>
                          <a:latin typeface="+mn-lt"/>
                        </a:rPr>
                        <a:t>30.782</a:t>
                      </a:r>
                      <a:endParaRPr lang="nb-NO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703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18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51" y="2010060"/>
            <a:ext cx="16206494" cy="275696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436" y="5686892"/>
            <a:ext cx="11642931" cy="57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70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1588957" y="3282846"/>
            <a:ext cx="1485525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40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Så skal vi se på noen KOSTRA-tall</a:t>
            </a:r>
          </a:p>
        </p:txBody>
      </p:sp>
    </p:spTree>
    <p:extLst>
      <p:ext uri="{BB962C8B-B14F-4D97-AF65-F5344CB8AC3E}">
        <p14:creationId xmlns:p14="http://schemas.microsoft.com/office/powerpoint/2010/main" val="271118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nhold">
  <a:themeElements>
    <a:clrScheme name="Egendefinert 2">
      <a:dk1>
        <a:srgbClr val="354148"/>
      </a:dk1>
      <a:lt1>
        <a:srgbClr val="FFFFFF"/>
      </a:lt1>
      <a:dk2>
        <a:srgbClr val="F6F8FD"/>
      </a:dk2>
      <a:lt2>
        <a:srgbClr val="FFFFFF"/>
      </a:lt2>
      <a:accent1>
        <a:srgbClr val="43515A"/>
      </a:accent1>
      <a:accent2>
        <a:srgbClr val="919191"/>
      </a:accent2>
      <a:accent3>
        <a:srgbClr val="CACACA"/>
      </a:accent3>
      <a:accent4>
        <a:srgbClr val="0E5A7F"/>
      </a:accent4>
      <a:accent5>
        <a:srgbClr val="1382B9"/>
      </a:accent5>
      <a:accent6>
        <a:srgbClr val="169ADB"/>
      </a:accent6>
      <a:hlink>
        <a:srgbClr val="17597F"/>
      </a:hlink>
      <a:folHlink>
        <a:srgbClr val="1759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50000"/>
          </a:lnSpc>
          <a:defRPr sz="2401" dirty="0" err="1" smtClean="0">
            <a:solidFill>
              <a:schemeClr val="accent1"/>
            </a:solidFill>
            <a:latin typeface="Open Sans" charset="0"/>
            <a:ea typeface="Open Sans" charset="0"/>
            <a:cs typeface="Ope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øla Kommune PowerPoint" id="{A064391E-DFF0-4444-96E8-D28E51F67425}" vid="{F4171FD5-2780-5C47-8074-BBA0C4D15E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50559</TotalTime>
  <Words>727</Words>
  <Application>Microsoft Office PowerPoint</Application>
  <PresentationFormat>Egendefinert</PresentationFormat>
  <Paragraphs>223</Paragraphs>
  <Slides>30</Slides>
  <Notes>29</Notes>
  <HiddenSlides>0</HiddenSlides>
  <MMClips>0</MMClips>
  <ScaleCrop>false</ScaleCrop>
  <HeadingPairs>
    <vt:vector size="8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40" baseType="lpstr">
      <vt:lpstr>MS Gothic</vt:lpstr>
      <vt:lpstr>Arial</vt:lpstr>
      <vt:lpstr>Calibri</vt:lpstr>
      <vt:lpstr>Calibri Light</vt:lpstr>
      <vt:lpstr>Open Sans</vt:lpstr>
      <vt:lpstr>Open Sans</vt:lpstr>
      <vt:lpstr>Times New Roman</vt:lpstr>
      <vt:lpstr>Verdana</vt:lpstr>
      <vt:lpstr>Innhold</vt:lpstr>
      <vt:lpstr>Regneark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>Awesome PPT</Manager>
  <Company>Awesome PPT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Torstein Hamnes</cp:lastModifiedBy>
  <cp:revision>6324</cp:revision>
  <dcterms:created xsi:type="dcterms:W3CDTF">2014-11-12T21:47:38Z</dcterms:created>
  <dcterms:modified xsi:type="dcterms:W3CDTF">2019-11-05T08:22:32Z</dcterms:modified>
  <cp:category>Awesome PPT</cp:category>
</cp:coreProperties>
</file>