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9" r:id="rId4"/>
  </p:sldMasterIdLst>
  <p:notesMasterIdLst>
    <p:notesMasterId r:id="rId77"/>
  </p:notesMasterIdLst>
  <p:handoutMasterIdLst>
    <p:handoutMasterId r:id="rId78"/>
  </p:handoutMasterIdLst>
  <p:sldIdLst>
    <p:sldId id="2534" r:id="rId5"/>
    <p:sldId id="2620" r:id="rId6"/>
    <p:sldId id="2591" r:id="rId7"/>
    <p:sldId id="2619" r:id="rId8"/>
    <p:sldId id="2621" r:id="rId9"/>
    <p:sldId id="2615" r:id="rId10"/>
    <p:sldId id="2614" r:id="rId11"/>
    <p:sldId id="2657" r:id="rId12"/>
    <p:sldId id="2629" r:id="rId13"/>
    <p:sldId id="2650" r:id="rId14"/>
    <p:sldId id="2596" r:id="rId15"/>
    <p:sldId id="2579" r:id="rId16"/>
    <p:sldId id="2641" r:id="rId17"/>
    <p:sldId id="2642" r:id="rId18"/>
    <p:sldId id="2622" r:id="rId19"/>
    <p:sldId id="2539" r:id="rId20"/>
    <p:sldId id="2542" r:id="rId21"/>
    <p:sldId id="2597" r:id="rId22"/>
    <p:sldId id="2635" r:id="rId23"/>
    <p:sldId id="2599" r:id="rId24"/>
    <p:sldId id="2643" r:id="rId25"/>
    <p:sldId id="2628" r:id="rId26"/>
    <p:sldId id="2634" r:id="rId27"/>
    <p:sldId id="2632" r:id="rId28"/>
    <p:sldId id="2659" r:id="rId29"/>
    <p:sldId id="2644" r:id="rId30"/>
    <p:sldId id="2594" r:id="rId31"/>
    <p:sldId id="2645" r:id="rId32"/>
    <p:sldId id="2627" r:id="rId33"/>
    <p:sldId id="2598" r:id="rId34"/>
    <p:sldId id="2638" r:id="rId35"/>
    <p:sldId id="2658" r:id="rId36"/>
    <p:sldId id="2631" r:id="rId37"/>
    <p:sldId id="2630" r:id="rId38"/>
    <p:sldId id="2639" r:id="rId39"/>
    <p:sldId id="2640" r:id="rId40"/>
    <p:sldId id="2649" r:id="rId41"/>
    <p:sldId id="2647" r:id="rId42"/>
    <p:sldId id="2600" r:id="rId43"/>
    <p:sldId id="2487" r:id="rId44"/>
    <p:sldId id="2601" r:id="rId45"/>
    <p:sldId id="2623" r:id="rId46"/>
    <p:sldId id="2606" r:id="rId47"/>
    <p:sldId id="2648" r:id="rId48"/>
    <p:sldId id="2604" r:id="rId49"/>
    <p:sldId id="2605" r:id="rId50"/>
    <p:sldId id="2538" r:id="rId51"/>
    <p:sldId id="2607" r:id="rId52"/>
    <p:sldId id="2612" r:id="rId53"/>
    <p:sldId id="2613" r:id="rId54"/>
    <p:sldId id="2656" r:id="rId55"/>
    <p:sldId id="2562" r:id="rId56"/>
    <p:sldId id="2543" r:id="rId57"/>
    <p:sldId id="2544" r:id="rId58"/>
    <p:sldId id="2545" r:id="rId59"/>
    <p:sldId id="2655" r:id="rId60"/>
    <p:sldId id="2547" r:id="rId61"/>
    <p:sldId id="2578" r:id="rId62"/>
    <p:sldId id="2546" r:id="rId63"/>
    <p:sldId id="2549" r:id="rId64"/>
    <p:sldId id="2550" r:id="rId65"/>
    <p:sldId id="2551" r:id="rId66"/>
    <p:sldId id="2566" r:id="rId67"/>
    <p:sldId id="2652" r:id="rId68"/>
    <p:sldId id="2552" r:id="rId69"/>
    <p:sldId id="2651" r:id="rId70"/>
    <p:sldId id="2574" r:id="rId71"/>
    <p:sldId id="2559" r:id="rId72"/>
    <p:sldId id="2560" r:id="rId73"/>
    <p:sldId id="2618" r:id="rId74"/>
    <p:sldId id="2617" r:id="rId75"/>
    <p:sldId id="2624" r:id="rId76"/>
  </p:sldIdLst>
  <p:sldSz cx="18288000" cy="13716000"/>
  <p:notesSz cx="6858000" cy="92964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12" userDrawn="1">
          <p15:clr>
            <a:srgbClr val="A4A3A4"/>
          </p15:clr>
        </p15:guide>
        <p15:guide id="4" pos="10729" userDrawn="1">
          <p15:clr>
            <a:srgbClr val="A4A3A4"/>
          </p15:clr>
        </p15:guide>
        <p15:guide id="5" pos="665" userDrawn="1">
          <p15:clr>
            <a:srgbClr val="A4A3A4"/>
          </p15:clr>
        </p15:guide>
        <p15:guide id="7" pos="4920" userDrawn="1">
          <p15:clr>
            <a:srgbClr val="A4A3A4"/>
          </p15:clr>
        </p15:guide>
        <p15:guide id="15" orient="horz" pos="312" userDrawn="1">
          <p15:clr>
            <a:srgbClr val="A4A3A4"/>
          </p15:clr>
        </p15:guide>
        <p15:guide id="16" orient="horz" pos="6480" userDrawn="1">
          <p15:clr>
            <a:srgbClr val="A4A3A4"/>
          </p15:clr>
        </p15:guide>
        <p15:guide id="1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000000"/>
    <a:srgbClr val="BDBEC0"/>
    <a:srgbClr val="3C3C41"/>
    <a:srgbClr val="43525A"/>
    <a:srgbClr val="F5F5F5"/>
    <a:srgbClr val="C43D31"/>
    <a:srgbClr val="CEC7C1"/>
    <a:srgbClr val="AA8A78"/>
    <a:srgbClr val="5567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EB2B4-7EB2-455B-B224-0CF89C279713}" v="75" dt="2021-09-19T18:46:20.918"/>
    <p1510:client id="{7B9F6EBB-A45D-4258-A246-CD732F1D0242}" v="12" dt="2021-09-19T10:32:05.152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6013" autoAdjust="0"/>
  </p:normalViewPr>
  <p:slideViewPr>
    <p:cSldViewPr snapToGrid="0" snapToObjects="1">
      <p:cViewPr varScale="1">
        <p:scale>
          <a:sx n="56" d="100"/>
          <a:sy n="56" d="100"/>
        </p:scale>
        <p:origin x="6432" y="96"/>
      </p:cViewPr>
      <p:guideLst>
        <p:guide orient="horz" pos="8112"/>
        <p:guide pos="10729"/>
        <p:guide pos="665"/>
        <p:guide pos="4920"/>
        <p:guide orient="horz" pos="312"/>
        <p:guide orient="horz" pos="648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91" d="100"/>
          <a:sy n="91" d="100"/>
        </p:scale>
        <p:origin x="32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269E7-0AAB-734B-A0E5-6B71C2D5220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9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E0432-0574-7E4A-9407-64156FF51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4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6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601" y="1030443"/>
            <a:ext cx="3482796" cy="2144132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 noChangeAspect="1"/>
          </p:cNvSpPr>
          <p:nvPr>
            <p:ph type="pic" idx="18"/>
          </p:nvPr>
        </p:nvSpPr>
        <p:spPr>
          <a:xfrm>
            <a:off x="0" y="4047067"/>
            <a:ext cx="18288000" cy="9668933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laceholder bilde i mid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19008" y="6277575"/>
            <a:ext cx="3010699" cy="3904393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276"/>
            <a:ext cx="7399867" cy="120775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17" y="12053618"/>
            <a:ext cx="1003300" cy="60061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651" y="12375891"/>
            <a:ext cx="3234267" cy="6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6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i topp med kommune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 noChangeAspect="1"/>
          </p:cNvSpPr>
          <p:nvPr>
            <p:ph type="pic" idx="20"/>
          </p:nvPr>
        </p:nvSpPr>
        <p:spPr>
          <a:xfrm>
            <a:off x="0" y="0"/>
            <a:ext cx="9139260" cy="57912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9139260" y="0"/>
            <a:ext cx="9139260" cy="57912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38432" y="5969853"/>
            <a:ext cx="15801655" cy="1608666"/>
          </a:xfrm>
          <a:prstGeom prst="rect">
            <a:avLst/>
          </a:prstGeom>
        </p:spPr>
        <p:txBody>
          <a:bodyPr anchor="b"/>
          <a:lstStyle>
            <a:lvl1pPr algn="ctr" fontAlgn="ctr">
              <a:lnSpc>
                <a:spcPct val="100000"/>
              </a:lnSpc>
              <a:defRPr sz="6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1" y="7578518"/>
            <a:ext cx="15780406" cy="4159457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38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3812119"/>
            <a:ext cx="18271067" cy="9956800"/>
          </a:xfrm>
          <a:prstGeom prst="rect">
            <a:avLst/>
          </a:prstGeom>
          <a:solidFill>
            <a:schemeClr val="accent1"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516" y="6448956"/>
            <a:ext cx="15422033" cy="2651126"/>
          </a:xfrm>
          <a:prstGeom prst="rect">
            <a:avLst/>
          </a:prstGeom>
        </p:spPr>
        <p:txBody>
          <a:bodyPr/>
          <a:lstStyle>
            <a:lvl1pPr algn="ctr">
              <a:defRPr b="1" i="0" cap="all" baseline="0">
                <a:solidFill>
                  <a:schemeClr val="bg1"/>
                </a:solidFill>
                <a:latin typeface="Open Sans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601" y="1030443"/>
            <a:ext cx="3482796" cy="214413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276"/>
            <a:ext cx="7399867" cy="1207750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17" y="12053618"/>
            <a:ext cx="1003300" cy="600615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2259733" y="12623801"/>
            <a:ext cx="4770967" cy="5539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nb-NO" dirty="0" err="1">
                <a:solidFill>
                  <a:schemeClr val="bg1"/>
                </a:solidFill>
              </a:rPr>
              <a:t>www.smola.kommune.no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7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med logo og mørk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>
          <a:xfrm>
            <a:off x="0" y="3812119"/>
            <a:ext cx="18271067" cy="9956800"/>
          </a:xfrm>
          <a:prstGeom prst="rect">
            <a:avLst/>
          </a:prstGeom>
          <a:solidFill>
            <a:schemeClr val="accent1"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" name="Bild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601" y="1030443"/>
            <a:ext cx="3482796" cy="214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4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0422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tel og to kolonner med kommune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17" y="12053618"/>
            <a:ext cx="1003300" cy="60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02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35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med kommunevå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1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914400"/>
            <a:ext cx="9258300" cy="10807703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3040642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 og stort bilde med kommunevå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914400"/>
            <a:ext cx="9258300" cy="10807703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217271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276"/>
            <a:ext cx="7399867" cy="1207750"/>
          </a:xfrm>
          <a:prstGeom prst="rect">
            <a:avLst/>
          </a:prstGeom>
        </p:spPr>
      </p:pic>
      <p:sp>
        <p:nvSpPr>
          <p:cNvPr id="11" name="Plassholder for tittel 10"/>
          <p:cNvSpPr>
            <a:spLocks noGrp="1"/>
          </p:cNvSpPr>
          <p:nvPr>
            <p:ph type="title"/>
          </p:nvPr>
        </p:nvSpPr>
        <p:spPr>
          <a:xfrm>
            <a:off x="1257300" y="730250"/>
            <a:ext cx="157734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17" y="12053618"/>
            <a:ext cx="1003300" cy="60061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4" y="12375891"/>
            <a:ext cx="3234267" cy="6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4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131" r:id="rId2"/>
    <p:sldLayoutId id="2147484254" r:id="rId3"/>
    <p:sldLayoutId id="2147484259" r:id="rId4"/>
    <p:sldLayoutId id="2147484133" r:id="rId5"/>
    <p:sldLayoutId id="2147484136" r:id="rId6"/>
    <p:sldLayoutId id="2147484256" r:id="rId7"/>
    <p:sldLayoutId id="2147484138" r:id="rId8"/>
    <p:sldLayoutId id="2147484257" r:id="rId9"/>
    <p:sldLayoutId id="2147484260" r:id="rId10"/>
    <p:sldLayoutId id="2147484258" r:id="rId11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7200" b="1" i="0" kern="1200" cap="all" baseline="0">
          <a:solidFill>
            <a:schemeClr val="accent4"/>
          </a:solidFill>
          <a:latin typeface="open sans" charset="0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4400" kern="1200" baseline="0">
          <a:solidFill>
            <a:schemeClr val="tx1"/>
          </a:solidFill>
          <a:latin typeface="Open Sans" charset="0"/>
          <a:ea typeface="+mn-ea"/>
          <a:cs typeface="+mn-cs"/>
        </a:defRPr>
      </a:lvl1pPr>
      <a:lvl2pPr marL="9144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 baseline="0">
          <a:solidFill>
            <a:schemeClr val="tx1"/>
          </a:solidFill>
          <a:latin typeface="Open Sans" charset="0"/>
          <a:ea typeface="+mn-ea"/>
          <a:cs typeface="+mn-cs"/>
        </a:defRPr>
      </a:lvl2pPr>
      <a:lvl3pPr marL="18288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tx1"/>
          </a:solidFill>
          <a:latin typeface="Open Sans" charset="0"/>
          <a:ea typeface="+mn-ea"/>
          <a:cs typeface="+mn-cs"/>
        </a:defRPr>
      </a:lvl3pPr>
      <a:lvl4pPr marL="27432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Open Sans" charset="0"/>
          <a:ea typeface="+mn-ea"/>
          <a:cs typeface="+mn-cs"/>
        </a:defRPr>
      </a:lvl4pPr>
      <a:lvl5pPr marL="36576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Open Sans" charset="0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9F7BC.DC643F90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81765" y="3982203"/>
            <a:ext cx="15422033" cy="2651126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br>
              <a:rPr lang="nb-NO" dirty="0"/>
            </a:br>
            <a:endParaRPr lang="nb-NO" b="0" dirty="0"/>
          </a:p>
        </p:txBody>
      </p:sp>
      <p:sp>
        <p:nvSpPr>
          <p:cNvPr id="3" name="Rektangel 2"/>
          <p:cNvSpPr/>
          <p:nvPr/>
        </p:nvSpPr>
        <p:spPr>
          <a:xfrm>
            <a:off x="4529470" y="6633329"/>
            <a:ext cx="9824336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lnSpc>
                <a:spcPct val="90000"/>
              </a:lnSpc>
              <a:spcBef>
                <a:spcPct val="0"/>
              </a:spcBef>
            </a:pPr>
            <a:endParaRPr lang="nb-NO" sz="4400" b="1" cap="all" dirty="0">
              <a:solidFill>
                <a:schemeClr val="bg1"/>
              </a:solidFill>
              <a:latin typeface="Open Sans" charset="0"/>
              <a:ea typeface="+mj-ea"/>
              <a:cs typeface="+mj-cs"/>
            </a:endParaRPr>
          </a:p>
          <a:p>
            <a:pPr algn="ctr" defTabSz="1828800">
              <a:lnSpc>
                <a:spcPct val="90000"/>
              </a:lnSpc>
              <a:spcBef>
                <a:spcPct val="0"/>
              </a:spcBef>
            </a:pPr>
            <a:endParaRPr lang="nb-NO" sz="4400" b="1" cap="all" dirty="0">
              <a:solidFill>
                <a:schemeClr val="bg1"/>
              </a:solidFill>
              <a:latin typeface="Open Sans" charset="0"/>
              <a:ea typeface="+mj-ea"/>
              <a:cs typeface="+mj-cs"/>
            </a:endParaRPr>
          </a:p>
          <a:p>
            <a:pPr algn="ctr" defTabSz="1828800">
              <a:lnSpc>
                <a:spcPct val="90000"/>
              </a:lnSpc>
              <a:spcBef>
                <a:spcPct val="0"/>
              </a:spcBef>
            </a:pPr>
            <a:endParaRPr lang="nb-NO" sz="4400" b="1" cap="all" dirty="0">
              <a:solidFill>
                <a:schemeClr val="bg1"/>
              </a:solidFill>
              <a:latin typeface="Open Sans" charset="0"/>
              <a:ea typeface="+mj-ea"/>
              <a:cs typeface="+mj-cs"/>
            </a:endParaRPr>
          </a:p>
          <a:p>
            <a:pPr algn="ctr" defTabSz="1828800">
              <a:lnSpc>
                <a:spcPct val="90000"/>
              </a:lnSpc>
              <a:spcBef>
                <a:spcPct val="0"/>
              </a:spcBef>
            </a:pPr>
            <a:endParaRPr lang="nb-NO" sz="4400" b="1" cap="all" dirty="0">
              <a:solidFill>
                <a:schemeClr val="bg1"/>
              </a:solidFill>
              <a:latin typeface="Open Sans" charset="0"/>
              <a:ea typeface="+mj-ea"/>
              <a:cs typeface="+mj-cs"/>
            </a:endParaRPr>
          </a:p>
          <a:p>
            <a:pPr algn="ctr" defTabSz="1828800">
              <a:lnSpc>
                <a:spcPct val="90000"/>
              </a:lnSpc>
              <a:spcBef>
                <a:spcPct val="0"/>
              </a:spcBef>
            </a:pPr>
            <a:endParaRPr lang="nb-NO" sz="4400" b="1" cap="all" dirty="0">
              <a:solidFill>
                <a:schemeClr val="bg1"/>
              </a:solidFill>
              <a:latin typeface="Open Sans" charset="0"/>
              <a:ea typeface="+mj-ea"/>
              <a:cs typeface="+mj-cs"/>
            </a:endParaRPr>
          </a:p>
          <a:p>
            <a:pPr algn="ctr" defTabSz="1828800">
              <a:lnSpc>
                <a:spcPct val="90000"/>
              </a:lnSpc>
              <a:spcBef>
                <a:spcPct val="0"/>
              </a:spcBef>
            </a:pPr>
            <a:r>
              <a:rPr lang="nb-NO" sz="3200" b="1" cap="all" dirty="0">
                <a:solidFill>
                  <a:schemeClr val="bg1"/>
                </a:solidFill>
                <a:latin typeface="Open Sans" charset="0"/>
                <a:ea typeface="+mj-ea"/>
                <a:cs typeface="+mj-cs"/>
              </a:rPr>
              <a:t>Felles budsjettmøte</a:t>
            </a:r>
          </a:p>
          <a:p>
            <a:pPr algn="ctr" defTabSz="1828800">
              <a:lnSpc>
                <a:spcPct val="90000"/>
              </a:lnSpc>
              <a:spcBef>
                <a:spcPct val="0"/>
              </a:spcBef>
            </a:pPr>
            <a:endParaRPr lang="nb-NO" sz="3200" b="1" cap="all" dirty="0">
              <a:solidFill>
                <a:schemeClr val="bg1"/>
              </a:solidFill>
              <a:latin typeface="Open Sans" charset="0"/>
              <a:ea typeface="+mj-ea"/>
              <a:cs typeface="+mj-cs"/>
            </a:endParaRPr>
          </a:p>
          <a:p>
            <a:pPr algn="ctr" defTabSz="1828800">
              <a:lnSpc>
                <a:spcPct val="90000"/>
              </a:lnSpc>
              <a:spcBef>
                <a:spcPct val="0"/>
              </a:spcBef>
            </a:pPr>
            <a:r>
              <a:rPr lang="nb-NO" sz="3200" b="1" cap="all" dirty="0">
                <a:solidFill>
                  <a:schemeClr val="bg1"/>
                </a:solidFill>
                <a:latin typeface="Open Sans" charset="0"/>
                <a:ea typeface="+mj-ea"/>
                <a:cs typeface="+mj-cs"/>
              </a:rPr>
              <a:t>kommunedirektørens forslag til handlingsplan og økonomiplan </a:t>
            </a:r>
          </a:p>
          <a:p>
            <a:pPr algn="ctr" defTabSz="1828800">
              <a:lnSpc>
                <a:spcPct val="90000"/>
              </a:lnSpc>
              <a:spcBef>
                <a:spcPct val="0"/>
              </a:spcBef>
            </a:pPr>
            <a:r>
              <a:rPr lang="nb-NO" sz="3200" b="1" cap="all" dirty="0">
                <a:solidFill>
                  <a:schemeClr val="bg1"/>
                </a:solidFill>
                <a:latin typeface="Open Sans" charset="0"/>
                <a:ea typeface="+mj-ea"/>
                <a:cs typeface="+mj-cs"/>
              </a:rPr>
              <a:t>2024 - 2027</a:t>
            </a:r>
          </a:p>
          <a:p>
            <a:pPr algn="ctr" defTabSz="1828800">
              <a:lnSpc>
                <a:spcPct val="90000"/>
              </a:lnSpc>
              <a:spcBef>
                <a:spcPct val="0"/>
              </a:spcBef>
            </a:pPr>
            <a:r>
              <a:rPr lang="nb-NO" b="1" cap="all" dirty="0">
                <a:solidFill>
                  <a:schemeClr val="bg1"/>
                </a:solidFill>
                <a:latin typeface="Open Sans" charset="0"/>
                <a:ea typeface="+mj-ea"/>
                <a:cs typeface="+mj-cs"/>
              </a:rPr>
              <a:t> </a:t>
            </a:r>
            <a:r>
              <a:rPr lang="nb-NO" sz="1600" b="1" cap="all" dirty="0">
                <a:solidFill>
                  <a:schemeClr val="bg1"/>
                </a:solidFill>
                <a:latin typeface="Open Sans" charset="0"/>
                <a:ea typeface="+mj-ea"/>
                <a:cs typeface="+mj-cs"/>
              </a:rPr>
              <a:t>7 november 2023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68B006E-0EB8-F7E0-1D84-7F99DC76F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102" y="4102141"/>
            <a:ext cx="8245809" cy="506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31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F973F2-06C1-7363-2DBC-91F6B567D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Tiltak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AE3AF9-A1EA-FEC5-5AAC-961E2A5AC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14252994" cy="8702676"/>
          </a:xfrm>
        </p:spPr>
        <p:txBody>
          <a:bodyPr/>
          <a:lstStyle/>
          <a:p>
            <a:r>
              <a:rPr lang="nb-NO" sz="4000" dirty="0"/>
              <a:t>Tiltak er inndelt i </a:t>
            </a:r>
            <a:r>
              <a:rPr lang="nb-NO" sz="4000" b="1" dirty="0"/>
              <a:t>investering</a:t>
            </a:r>
            <a:r>
              <a:rPr lang="nb-NO" sz="4000" dirty="0"/>
              <a:t> (I), </a:t>
            </a:r>
            <a:r>
              <a:rPr lang="nb-NO" sz="4000" b="1" dirty="0"/>
              <a:t>drift</a:t>
            </a:r>
            <a:r>
              <a:rPr lang="nb-NO" sz="4000" dirty="0"/>
              <a:t> (D), </a:t>
            </a:r>
            <a:r>
              <a:rPr lang="nb-NO" sz="4000" b="1" dirty="0"/>
              <a:t>planer </a:t>
            </a:r>
            <a:r>
              <a:rPr lang="nb-NO" sz="4000" dirty="0"/>
              <a:t>og </a:t>
            </a:r>
            <a:r>
              <a:rPr lang="nb-NO" sz="4000" b="1" dirty="0"/>
              <a:t>internkontroll</a:t>
            </a:r>
          </a:p>
          <a:p>
            <a:r>
              <a:rPr lang="nb-NO" sz="4000" dirty="0"/>
              <a:t>Strateginummer viser til strategier i </a:t>
            </a:r>
            <a:r>
              <a:rPr lang="nb-NO" sz="4000" b="1" dirty="0"/>
              <a:t>kommuneplan – samfunnsdelen </a:t>
            </a:r>
            <a:r>
              <a:rPr lang="nb-NO" sz="4000" dirty="0"/>
              <a:t>(generelle forutsetninger)</a:t>
            </a:r>
          </a:p>
          <a:p>
            <a:r>
              <a:rPr lang="nb-NO" sz="4000" dirty="0"/>
              <a:t>Tiltak som har økonomisk konsekvens er ført opp med tall i hele tusen</a:t>
            </a:r>
          </a:p>
          <a:p>
            <a:endParaRPr lang="nb-NO" sz="4000" dirty="0"/>
          </a:p>
          <a:p>
            <a:r>
              <a:rPr lang="nb-NO" sz="4000" dirty="0"/>
              <a:t>(</a:t>
            </a:r>
            <a:r>
              <a:rPr lang="nb-NO" sz="4000" b="1" dirty="0"/>
              <a:t>-</a:t>
            </a:r>
            <a:r>
              <a:rPr lang="nb-NO" sz="4000" dirty="0"/>
              <a:t>) foran tall = besparelser (reduserte utgifter eller økte inntekter)</a:t>
            </a:r>
          </a:p>
          <a:p>
            <a:r>
              <a:rPr lang="nb-NO" sz="4000" dirty="0"/>
              <a:t>Tiltak som ikke gir økonomiske konsekvenser er beskrevet og markert med </a:t>
            </a:r>
            <a:r>
              <a:rPr lang="nb-NO" sz="4000" b="1" dirty="0"/>
              <a:t>x</a:t>
            </a:r>
            <a:r>
              <a:rPr lang="nb-NO" sz="4000" dirty="0"/>
              <a:t> i år det skal gjennomføres.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AC6910F-4A3D-E42F-5D97-2CE3B0FE7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55018" y="3651250"/>
            <a:ext cx="1675681" cy="8702676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275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2023 – status - Smøla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11872104" cy="8702676"/>
          </a:xfrm>
        </p:spPr>
        <p:txBody>
          <a:bodyPr>
            <a:normAutofit/>
          </a:bodyPr>
          <a:lstStyle/>
          <a:p>
            <a:pPr marL="571500" indent="-571500">
              <a:buFontTx/>
              <a:buChar char="-"/>
            </a:pPr>
            <a:r>
              <a:rPr lang="nb-NO" sz="3600" dirty="0"/>
              <a:t>Innbyggertall 01.01.2023: 	2158 (+38)</a:t>
            </a:r>
            <a:br>
              <a:rPr lang="nb-NO" sz="3600" dirty="0"/>
            </a:br>
            <a:r>
              <a:rPr lang="nb-NO" sz="3600" dirty="0"/>
              <a:t>Andre kvartal 2023: 		2152</a:t>
            </a:r>
          </a:p>
          <a:p>
            <a:pPr marL="571500" indent="-571500">
              <a:buFontTx/>
              <a:buChar char="-"/>
            </a:pPr>
            <a:r>
              <a:rPr lang="nb-NO" sz="3600" dirty="0"/>
              <a:t>Næringslivet går godt – skatteinngang i hht budsjett</a:t>
            </a:r>
          </a:p>
          <a:p>
            <a:pPr marL="571500" indent="-571500">
              <a:buFontTx/>
              <a:buChar char="-"/>
            </a:pPr>
            <a:r>
              <a:rPr lang="nb-NO" sz="3600" dirty="0"/>
              <a:t>Svært lav arbeidsledighet, mangel på folk og kompetanse</a:t>
            </a:r>
          </a:p>
          <a:p>
            <a:pPr marL="571500" indent="-571500">
              <a:buFontTx/>
              <a:buChar char="-"/>
            </a:pPr>
            <a:r>
              <a:rPr lang="nb-NO" sz="3600" dirty="0"/>
              <a:t>Havbruksfond avklart</a:t>
            </a:r>
          </a:p>
          <a:p>
            <a:pPr marL="571500" indent="-571500">
              <a:buFontTx/>
              <a:buChar char="-"/>
            </a:pPr>
            <a:r>
              <a:rPr lang="nb-NO" sz="3600" dirty="0"/>
              <a:t>Særavgift vindkraft avklart</a:t>
            </a:r>
          </a:p>
          <a:p>
            <a:pPr marL="571500" indent="-571500">
              <a:buFontTx/>
              <a:buChar char="-"/>
            </a:pPr>
            <a:r>
              <a:rPr lang="nb-NO" sz="3600" dirty="0"/>
              <a:t>Forholdsvis høyt rentenivå</a:t>
            </a:r>
          </a:p>
          <a:p>
            <a:pPr marL="571500" indent="-571500">
              <a:buFontTx/>
              <a:buChar char="-"/>
            </a:pPr>
            <a:r>
              <a:rPr lang="nb-NO" sz="3600" dirty="0"/>
              <a:t>Høg pris og lønnsvekst</a:t>
            </a:r>
          </a:p>
          <a:p>
            <a:endParaRPr lang="nb-NO" sz="4000" dirty="0"/>
          </a:p>
          <a:p>
            <a:pPr marL="571500" indent="-571500">
              <a:buFontTx/>
              <a:buChar char="-"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3388196" y="3651250"/>
            <a:ext cx="3642503" cy="8702676"/>
          </a:xfrm>
        </p:spPr>
        <p:txBody>
          <a:bodyPr>
            <a:norm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3871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Prognoser: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9004300" cy="8702676"/>
          </a:xfrm>
        </p:spPr>
        <p:txBody>
          <a:bodyPr/>
          <a:lstStyle/>
          <a:p>
            <a:r>
              <a:rPr lang="nb-NO" sz="3600" dirty="0"/>
              <a:t>Det blir født færre barn</a:t>
            </a:r>
          </a:p>
          <a:p>
            <a:r>
              <a:rPr lang="nb-NO" sz="3600" dirty="0"/>
              <a:t>Flere eldre og eldre lever stadig lengre.</a:t>
            </a:r>
          </a:p>
          <a:p>
            <a:r>
              <a:rPr lang="nb-NO" sz="3600" dirty="0"/>
              <a:t>- generell trend</a:t>
            </a:r>
          </a:p>
          <a:p>
            <a:r>
              <a:rPr lang="nb-NO" sz="3600" dirty="0"/>
              <a:t>- ikke bare for Smøla, men «dårligere» prognoser for distriktskommuner en bykommuner</a:t>
            </a:r>
          </a:p>
          <a:p>
            <a:r>
              <a:rPr lang="nb-NO" sz="3600" dirty="0"/>
              <a:t> </a:t>
            </a:r>
          </a:p>
          <a:p>
            <a:r>
              <a:rPr lang="nb-NO" sz="3600" dirty="0"/>
              <a:t>Dreining bruken av kommunale midler fra oppvekstsektoren til helse og omsorg? – ikke bare lett!</a:t>
            </a:r>
          </a:p>
          <a:p>
            <a:endParaRPr lang="nb-NO" sz="3600" dirty="0"/>
          </a:p>
          <a:p>
            <a:r>
              <a:rPr lang="nb-NO" sz="3600" dirty="0"/>
              <a:t>Fokus på bærekraft og klima</a:t>
            </a:r>
          </a:p>
          <a:p>
            <a:endParaRPr lang="nb-NO" sz="4000" dirty="0"/>
          </a:p>
          <a:p>
            <a:endParaRPr lang="nb-NO" dirty="0"/>
          </a:p>
        </p:txBody>
      </p:sp>
      <p:pic>
        <p:nvPicPr>
          <p:cNvPr id="5" name="Picture 2" descr="https://northeurope1-mediap.svc.ms/transform/thumbnail?provider=spo&amp;inputFormat=jpg&amp;cs=fFNQTw&amp;docid=https%3A%2F%2Fiktorkide.sharepoint.com%3A443%2F_api%2Fv2.0%2Fdrives%2Fb!O8Gb_8MA_EmICJXpSpvAfyrvKpGcz15AnUEGw0MMqEjFePZfz8nsQ52_-kE6dgoH%2Fitems%2F01PQUNWSDGXDNA3Y6HOVDJORIBE7VKIUN2%3Fversion%3DPublished&amp;access_token=eyJ0eXAiOiJKV1QiLCJhbGciOiJub25lIn0.eyJhdWQiOiIwMDAwMDAwMy0wMDAwLTBmZjEtY2UwMC0wMDAwMDAwMDAwMDAvaWt0b3JraWRlLnNoYXJlcG9pbnQuY29tQDNiY2JlZjk3LTZjYWEtNDU1NS1iZTdjLWRmYTAwMDY4YzBkMCIsImlzcyI6IjAwMDAwMDAzLTAwMDAtMGZmMS1jZTAwLTAwMDAwMDAwMDAwMCIsIm5iZiI6IjE2MjM1ODU2MDAiLCJleHAiOiIxNjIzNjA3MjAwIiwiZW5kcG9pbnR1cmwiOiI1alhuMXk5WVI5V2VYMUV0Z0xNWjZkNnVFUGY4OW1wbFYzYmVZWnhRbS9rPSIsImVuZHBvaW50dXJsTGVuZ3RoIjoiMTE2IiwiaXNsb29wYmFjayI6IlRydWUiLCJ2ZXIiOiJoYXNoZWRwcm9vZnRva2VuIiwic2l0ZWlkIjoiWm1ZNVltTXhNMkl0TURCak15MDBPV1pqTFRnNE1EZ3RPVFZsT1RSaE9XSmpNRGRtIiwic2lnbmluX3N0YXRlIjoiW1wia21zaVwiXSIsIm5hbWVpZCI6IjAjLmZ8bWVtYmVyc2hpcHxiaXJnaXQuZWNraG9mZkBzbW9sYS5rb21tdW5lLm5vIiwibmlpIjoibWljcm9zb2Z0LnNoYXJlcG9pbnQiLCJpc3VzZXIiOiJ0cnVlIiwiY2FjaGVrZXkiOiIwaC5mfG1lbWJlcnNoaXB8MTAwM2JmZmRhMmE0NWE3NUBsaXZlLmNvbSIsInR0IjoiMCIsInVzZVBlcnNpc3RlbnRDb29raWUiOiIzIn0.Z3hVNitJMzhJeG1LcWpKYmMzckxwRnBGcU9SQjh3Y1pMdGF0Zi9Ed1VlST0&amp;encodeFailures=1&amp;width=952&amp;height=520&amp;srcWidth=2048&amp;srcHeight=11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157" y="3381379"/>
            <a:ext cx="5749471" cy="313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northeurope1-mediap.svc.ms/transform/thumbnail?provider=spo&amp;inputFormat=jpg&amp;cs=fFNQTw&amp;docid=https%3A%2F%2Fiktorkide.sharepoint.com%3A443%2F_api%2Fv2.0%2Fdrives%2Fb!ZC7bHU8GBEe0a1RaRHy3Am373MlN6JxJhTgy76XS9S3UCDkCtm_HSJ76a308ffJr%2Fitems%2F01UWPDVZYTZ5WZTXIBJVAKQYCYL2KQ34UL%3Fversion%3DPublished&amp;access_token=eyJ0eXAiOiJKV1QiLCJhbGciOiJub25lIn0.eyJhdWQiOiIwMDAwMDAwMy0wMDAwLTBmZjEtY2UwMC0wMDAwMDAwMDAwMDAvaWt0b3JraWRlLnNoYXJlcG9pbnQuY29tQDNiY2JlZjk3LTZjYWEtNDU1NS1iZTdjLWRmYTAwMDY4YzBkMCIsImlzcyI6IjAwMDAwMDAzLTAwMDAtMGZmMS1jZTAwLTAwMDAwMDAwMDAwMCIsIm5iZiI6IjE2MjM1ODU2MDAiLCJleHAiOiIxNjIzNjA3MjAwIiwiZW5kcG9pbnR1cmwiOiJyTTlnOWFsT0JaSE84a01mUVFRVCtmaTNlaHlSbVhoeEMvL0Zoa3JobWJZPSIsImVuZHBvaW50dXJsTGVuZ3RoIjoiMTE2IiwiaXNsb29wYmFjayI6IlRydWUiLCJ2ZXIiOiJoYXNoZWRwcm9vZnRva2VuIiwic2l0ZWlkIjoiTVdSa1lqSmxOalF0TURZMFppMDBOekEwTFdJME5tSXROVFExWVRRME4yTmlOekF5Iiwic2lnbmluX3N0YXRlIjoiW1wia21zaVwiXSIsIm5hbWVpZCI6IjAjLmZ8bWVtYmVyc2hpcHxiaXJnaXQuZWNraG9mZkBzbW9sYS5rb21tdW5lLm5vIiwibmlpIjoibWljcm9zb2Z0LnNoYXJlcG9pbnQiLCJpc3VzZXIiOiJ0cnVlIiwiY2FjaGVrZXkiOiIwaC5mfG1lbWJlcnNoaXB8MTAwM2JmZmRhMmE0NWE3NUBsaXZlLmNvbSIsInR0IjoiMCIsInVzZVBlcnNpc3RlbnRDb29raWUiOiIzIn0.aVlCRmt2SVRBREJWSmczVG9uVCtWcXZDYW91WDBUQWFCNXkxMW1vR2FDaz0&amp;encodeFailures=1&amp;width=1234&amp;height=925&amp;srcWidth=8000&amp;srcHeight=60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843" y="7711234"/>
            <a:ext cx="4680857" cy="351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604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E6C0B1-6F22-3075-576E-64BF81686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2023 – status drift – 1. tertial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E95931AD-3CFD-8FE5-A123-E2A53B823E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7300" y="4019909"/>
            <a:ext cx="14160072" cy="6808182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2ED2DB8-1A3A-25AB-6676-BA8D683E2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458536" y="3651250"/>
            <a:ext cx="1572164" cy="8702676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3637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91ED8B-B6F5-96EF-784E-E274047FB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Finansiering tilføringer </a:t>
            </a:r>
            <a:br>
              <a:rPr lang="nb-NO" dirty="0"/>
            </a:br>
            <a:r>
              <a:rPr lang="nb-NO" dirty="0"/>
              <a:t>1. tertial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62247F15-2719-DED4-9DD8-45610E8A3C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9206" y="4929592"/>
            <a:ext cx="17128794" cy="3856815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79D4414-39A4-CD06-DE43-40981FCC8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009298" y="3651250"/>
            <a:ext cx="3021402" cy="8702676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5791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2023 – status drift 2. tertial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10863816" cy="8702676"/>
          </a:xfrm>
        </p:spPr>
        <p:txBody>
          <a:bodyPr/>
          <a:lstStyle/>
          <a:p>
            <a:pPr marL="571500" indent="-571500">
              <a:buFontTx/>
              <a:buChar char="-"/>
            </a:pPr>
            <a:endParaRPr lang="nb-NO" dirty="0"/>
          </a:p>
          <a:p>
            <a:pPr marL="571500" indent="-571500">
              <a:buFontTx/>
              <a:buChar char="-"/>
            </a:pPr>
            <a:r>
              <a:rPr lang="nb-NO" dirty="0"/>
              <a:t>Stort merforbruk i enhetene samlet</a:t>
            </a:r>
          </a:p>
          <a:p>
            <a:pPr marL="571500" indent="-571500">
              <a:buFontTx/>
              <a:buChar char="-"/>
            </a:pPr>
            <a:r>
              <a:rPr lang="nb-NO" dirty="0"/>
              <a:t>Flere enheter med merforbruk sammenlignet med 2022</a:t>
            </a:r>
          </a:p>
          <a:p>
            <a:pPr marL="571500" indent="-571500">
              <a:buFontTx/>
              <a:buChar char="-"/>
            </a:pPr>
            <a:r>
              <a:rPr lang="nb-NO" dirty="0"/>
              <a:t>Merforbruk forventes i stor grad å vedvare i 2024</a:t>
            </a:r>
          </a:p>
          <a:p>
            <a:pPr marL="571500" indent="-571500">
              <a:buFontTx/>
              <a:buChar char="-"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3716000" y="3651250"/>
            <a:ext cx="3314700" cy="8702676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1716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Status drift  - Vedtak Økonomirapport 2. tertial 2023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B01A6B4A-4F50-24F2-3755-3DFB413D08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36166" y="3263614"/>
            <a:ext cx="10748512" cy="9391733"/>
          </a:xfrm>
        </p:spPr>
      </p:pic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174392C2-A146-11A1-8FDF-563AE9014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631064" y="3651250"/>
            <a:ext cx="1399636" cy="8702676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656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CBFF49-EF51-0C49-0143-1D840E899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Finansiering tilføringer 2. tertial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7032319-4F40-0530-4369-EC3CCD44C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72936" y="3651250"/>
            <a:ext cx="657764" cy="8702676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5" name="Plassholder for innhold 7">
            <a:extLst>
              <a:ext uri="{FF2B5EF4-FFF2-40B4-BE49-F238E27FC236}">
                <a16:creationId xmlns:a16="http://schemas.microsoft.com/office/drawing/2014/main" id="{6C382059-3703-8DF8-1CDC-60D9CCEB0D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1626" y="4623759"/>
            <a:ext cx="14831310" cy="3243532"/>
          </a:xfrm>
        </p:spPr>
      </p:pic>
    </p:spTree>
    <p:extLst>
      <p:ext uri="{BB962C8B-B14F-4D97-AF65-F5344CB8AC3E}">
        <p14:creationId xmlns:p14="http://schemas.microsoft.com/office/powerpoint/2010/main" val="4186622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2023 – status investeringer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Investeringer</a:t>
            </a:r>
            <a:r>
              <a:rPr lang="nb-NO" dirty="0"/>
              <a:t> </a:t>
            </a:r>
            <a:r>
              <a:rPr lang="nb-NO" b="1" dirty="0"/>
              <a:t>ferdigstilt: </a:t>
            </a:r>
          </a:p>
          <a:p>
            <a:pPr marL="571500" indent="-571500">
              <a:buFontTx/>
              <a:buChar char="-"/>
            </a:pPr>
            <a:r>
              <a:rPr lang="nb-NO" sz="3600" dirty="0"/>
              <a:t>Vikan havneområde fase 1 </a:t>
            </a:r>
          </a:p>
          <a:p>
            <a:pPr marL="571500" indent="-571500">
              <a:buFontTx/>
              <a:buChar char="-"/>
            </a:pPr>
            <a:r>
              <a:rPr lang="nb-NO" sz="3600" dirty="0"/>
              <a:t>Brannstasjon</a:t>
            </a:r>
          </a:p>
          <a:p>
            <a:pPr marL="571500" indent="-571500">
              <a:buFontTx/>
              <a:buChar char="-"/>
            </a:pPr>
            <a:r>
              <a:rPr lang="nb-NO" sz="3600" dirty="0"/>
              <a:t>Omsorgsboliger Hopen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Investeringer pågående:</a:t>
            </a:r>
          </a:p>
          <a:p>
            <a:pPr marL="571500" indent="-571500">
              <a:buFontTx/>
              <a:buChar char="-"/>
            </a:pPr>
            <a:r>
              <a:rPr lang="nb-NO" sz="3600" dirty="0"/>
              <a:t>Bredbånd – ferdigstilles 2024</a:t>
            </a:r>
          </a:p>
          <a:p>
            <a:pPr marL="571500" indent="-571500">
              <a:buFontTx/>
              <a:buChar char="-"/>
            </a:pPr>
            <a:r>
              <a:rPr lang="nb-NO" sz="3600" dirty="0"/>
              <a:t>Vikan havneområde – infrastruktur. Forprosjekt fase 2</a:t>
            </a:r>
          </a:p>
          <a:p>
            <a:pPr marL="571500" indent="-571500">
              <a:buFontTx/>
              <a:buChar char="-"/>
            </a:pPr>
            <a:r>
              <a:rPr lang="nb-NO" sz="3600" dirty="0"/>
              <a:t>Kjøkken Smøla sykehjem – ferdigstilt vinter 2024</a:t>
            </a:r>
          </a:p>
          <a:p>
            <a:pPr marL="571500" indent="-571500">
              <a:buFontTx/>
              <a:buChar char="-"/>
            </a:pPr>
            <a:r>
              <a:rPr lang="nb-NO" sz="3600" dirty="0"/>
              <a:t>Omsorgsboliger Straumen</a:t>
            </a:r>
          </a:p>
          <a:p>
            <a:pPr marL="571500" indent="-571500">
              <a:buFontTx/>
              <a:buChar char="-"/>
            </a:pPr>
            <a:r>
              <a:rPr lang="nb-NO" sz="3600" dirty="0"/>
              <a:t>Barnehager – Brattvær</a:t>
            </a:r>
          </a:p>
          <a:p>
            <a:pPr marL="571500" indent="-571500">
              <a:buFontTx/>
              <a:buChar char="-"/>
            </a:pPr>
            <a:r>
              <a:rPr lang="nb-NO" sz="3600" dirty="0"/>
              <a:t>Ombygging Smøla rådhus (politiet)</a:t>
            </a:r>
          </a:p>
          <a:p>
            <a:pPr marL="571500" indent="-571500">
              <a:buFontTx/>
              <a:buChar char="-"/>
            </a:pPr>
            <a:r>
              <a:rPr lang="nb-NO" sz="3600" dirty="0"/>
              <a:t>Helseplattformen - 2024</a:t>
            </a:r>
          </a:p>
          <a:p>
            <a:pPr marL="571500" indent="-571500">
              <a:buFontTx/>
              <a:buChar char="-"/>
            </a:pPr>
            <a:endParaRPr lang="nb-NO" sz="36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116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6FB8BD-F5ED-1A0E-048A-AB475E46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2023 – forprosjekt investeringer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631ED0-590C-BA02-6764-8D4D8FF40D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13749618" cy="8702676"/>
          </a:xfrm>
        </p:spPr>
        <p:txBody>
          <a:bodyPr/>
          <a:lstStyle/>
          <a:p>
            <a:endParaRPr lang="nb-NO" dirty="0"/>
          </a:p>
          <a:p>
            <a:r>
              <a:rPr lang="nb-NO" dirty="0"/>
              <a:t>Smøla helsesenter – ombygging 2. etg.</a:t>
            </a:r>
          </a:p>
          <a:p>
            <a:endParaRPr lang="nb-NO" dirty="0"/>
          </a:p>
          <a:p>
            <a:r>
              <a:rPr lang="nb-NO" dirty="0"/>
              <a:t>Gurisentret – videreføring mulighetsstudie, investerings og utviklingsprosjekt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A5A31F5-7DB8-8C8F-B09F-D17D01601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37976" y="3651250"/>
            <a:ext cx="2292724" cy="8702676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509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Budsjettmøte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sz="4000" u="sng" dirty="0"/>
              <a:t>Innkalte:</a:t>
            </a:r>
            <a:endParaRPr lang="nb-NO" sz="4000" dirty="0"/>
          </a:p>
          <a:p>
            <a:r>
              <a:rPr lang="nb-NO" sz="4000" dirty="0"/>
              <a:t>Kommunestyret</a:t>
            </a:r>
          </a:p>
          <a:p>
            <a:r>
              <a:rPr lang="nb-NO" sz="4000" dirty="0"/>
              <a:t>Livsløpsutvalget</a:t>
            </a:r>
          </a:p>
          <a:p>
            <a:r>
              <a:rPr lang="nb-NO" sz="4000" dirty="0"/>
              <a:t>Teknikk - og miljøutvalget</a:t>
            </a:r>
          </a:p>
          <a:p>
            <a:r>
              <a:rPr lang="nb-NO" sz="4000" dirty="0"/>
              <a:t>Administrasjonsutvalget</a:t>
            </a:r>
          </a:p>
          <a:p>
            <a:r>
              <a:rPr lang="nb-NO" sz="4000" dirty="0"/>
              <a:t>Kontrollutvalget v/ leder</a:t>
            </a:r>
          </a:p>
          <a:p>
            <a:r>
              <a:rPr lang="nb-NO" sz="4000" dirty="0"/>
              <a:t>Eldrerådet </a:t>
            </a:r>
          </a:p>
          <a:p>
            <a:r>
              <a:rPr lang="nb-NO" sz="4000" dirty="0"/>
              <a:t>Råd for personer med nedsatt funksjonsnedsettelse</a:t>
            </a:r>
          </a:p>
          <a:p>
            <a:r>
              <a:rPr lang="nb-NO" sz="4000"/>
              <a:t>Ungdomsrådet</a:t>
            </a:r>
            <a:endParaRPr lang="nb-NO" sz="400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sz="4000" u="sng" dirty="0"/>
              <a:t>Inviterte</a:t>
            </a:r>
          </a:p>
          <a:p>
            <a:r>
              <a:rPr lang="nb-NO" sz="4000" dirty="0"/>
              <a:t>Kommunestyrets varamedlemmer</a:t>
            </a:r>
          </a:p>
          <a:p>
            <a:r>
              <a:rPr lang="nb-NO" sz="4000" dirty="0"/>
              <a:t>Kirken</a:t>
            </a:r>
          </a:p>
          <a:p>
            <a:r>
              <a:rPr lang="nb-NO" sz="4000" dirty="0"/>
              <a:t>Smøla Nærings- og kultursenter KF</a:t>
            </a:r>
          </a:p>
          <a:p>
            <a:r>
              <a:rPr lang="nb-NO" sz="4000" dirty="0"/>
              <a:t>Enhetsledere</a:t>
            </a:r>
          </a:p>
          <a:p>
            <a:r>
              <a:rPr lang="nb-NO" sz="4000" dirty="0"/>
              <a:t>Prosjektleder investering  </a:t>
            </a:r>
          </a:p>
          <a:p>
            <a:r>
              <a:rPr lang="nb-NO" sz="4000" dirty="0"/>
              <a:t>Hovedtillitsvalgte</a:t>
            </a:r>
          </a:p>
          <a:p>
            <a:r>
              <a:rPr lang="nb-NO" sz="4000" dirty="0"/>
              <a:t>Hovedverneombud </a:t>
            </a:r>
          </a:p>
        </p:txBody>
      </p:sp>
    </p:spTree>
    <p:extLst>
      <p:ext uri="{BB962C8B-B14F-4D97-AF65-F5344CB8AC3E}">
        <p14:creationId xmlns:p14="http://schemas.microsoft.com/office/powerpoint/2010/main" val="1660110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status ramme 2024 – 2027 (3.17)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57300" y="2863971"/>
            <a:ext cx="10438514" cy="9489956"/>
          </a:xfrm>
        </p:spPr>
        <p:txBody>
          <a:bodyPr>
            <a:normAutofit/>
          </a:bodyPr>
          <a:lstStyle/>
          <a:p>
            <a:r>
              <a:rPr lang="nn-NO" sz="3900" dirty="0"/>
              <a:t>Prognoser for 2024 viser at Smøla kommer positivt ut (7,1 %) i forhold til frie inntekter (skatt og ramme</a:t>
            </a:r>
          </a:p>
          <a:p>
            <a:endParaRPr lang="nn-NO" sz="3900" dirty="0"/>
          </a:p>
          <a:p>
            <a:r>
              <a:rPr lang="nn-NO" sz="3900" dirty="0"/>
              <a:t>Konsekvensjustert budsjett/økonomiplan viser:</a:t>
            </a:r>
          </a:p>
          <a:p>
            <a:r>
              <a:rPr lang="nn-NO" sz="3600" dirty="0"/>
              <a:t> </a:t>
            </a:r>
            <a:r>
              <a:rPr lang="nn-NO" sz="3600" b="1" dirty="0"/>
              <a:t> </a:t>
            </a:r>
            <a:endParaRPr lang="nb-NO" sz="3600" b="1" dirty="0"/>
          </a:p>
          <a:p>
            <a:endParaRPr lang="nb-NO" dirty="0"/>
          </a:p>
          <a:p>
            <a:endParaRPr lang="nb-NO" dirty="0"/>
          </a:p>
          <a:p>
            <a:endParaRPr lang="nn-NO" b="1" dirty="0"/>
          </a:p>
          <a:p>
            <a:r>
              <a:rPr lang="nn-NO" sz="3900" dirty="0"/>
              <a:t>Tall før nye tiltak, inkludert renter/avdrag nye låneopptak</a:t>
            </a:r>
            <a:r>
              <a:rPr lang="nn-NO" dirty="0"/>
              <a:t>.</a:t>
            </a:r>
            <a:endParaRPr lang="nb-NO" dirty="0"/>
          </a:p>
          <a:p>
            <a:endParaRPr lang="nb-NO" dirty="0"/>
          </a:p>
          <a:p>
            <a:endParaRPr lang="nb-NO" sz="5100" dirty="0"/>
          </a:p>
          <a:p>
            <a:endParaRPr lang="nb-NO" sz="360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1695814" y="3651250"/>
            <a:ext cx="5334885" cy="8702676"/>
          </a:xfrm>
        </p:spPr>
        <p:txBody>
          <a:bodyPr>
            <a:normAutofit/>
          </a:bodyPr>
          <a:lstStyle/>
          <a:p>
            <a:pPr algn="ctr"/>
            <a:r>
              <a:rPr lang="nn-NO" sz="4000" dirty="0"/>
              <a:t>Tilsvarende tall </a:t>
            </a:r>
          </a:p>
          <a:p>
            <a:pPr algn="ctr"/>
            <a:r>
              <a:rPr lang="nn-NO" sz="4000" dirty="0"/>
              <a:t>2022 og 2023</a:t>
            </a:r>
          </a:p>
          <a:p>
            <a:pPr algn="ctr"/>
            <a:endParaRPr lang="nn-NO" sz="5400" dirty="0"/>
          </a:p>
          <a:p>
            <a:endParaRPr lang="nn-NO" sz="5400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584" y="5833252"/>
            <a:ext cx="4693345" cy="204949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D9CF910-3094-ED4E-0274-BC43E1B2D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584" y="8135804"/>
            <a:ext cx="4693344" cy="198253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9E607BE-8CE7-346A-CC5B-405F79118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442" y="6614727"/>
            <a:ext cx="7635605" cy="304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34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B4DC1D-F19C-CC15-99B1-33D9A53F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7200" dirty="0"/>
              <a:t>status ramme 2024 – 2027 (3.17)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0D41BC-351B-1B7A-B17B-56BE4FC667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299" y="3651250"/>
            <a:ext cx="13476617" cy="8702676"/>
          </a:xfrm>
        </p:spPr>
        <p:txBody>
          <a:bodyPr/>
          <a:lstStyle/>
          <a:p>
            <a:r>
              <a:rPr lang="nb-NO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Endring fra 2024 skyldes i hovedsak følgende forhold:</a:t>
            </a:r>
            <a:endParaRPr lang="nb-NO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b-NO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Lønns- og prisvekst, 4,3 % (- 14 mill inkl avsatt lønnspott kr 4,8 mill)</a:t>
            </a:r>
            <a:endParaRPr lang="nb-NO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b-NO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Utløp av avtale drift av ambulansebåttjeneste </a:t>
            </a:r>
            <a:r>
              <a:rPr lang="nb-NO" sz="36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(-3,3 mill</a:t>
            </a:r>
            <a:r>
              <a:rPr lang="nb-NO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nb-NO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b-NO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Økte rente (4 mill) og avdragsutgifter (2 mill) (- 6 mill). Økt rente og utløp fastrenteavtaler.</a:t>
            </a:r>
          </a:p>
          <a:p>
            <a:pPr lvl="0"/>
            <a:endParaRPr lang="nb-NO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Endring fra 2025 skyldes innfrielse av lån i kommunalbanken fra 2010.</a:t>
            </a:r>
            <a:endParaRPr lang="nb-NO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A1EB63A-AF4D-C8C4-EDF6-1A4FF9D0A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06444" y="3651250"/>
            <a:ext cx="2124255" cy="8702676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3391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600" dirty="0"/>
              <a:t>anslag deflator 2024 – side 11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7" name="Plassholder for innhold 6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DCDA4D02-A628-BF3E-4088-DB2B2CEF2C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325" y="4828195"/>
            <a:ext cx="11632204" cy="4965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7687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000" dirty="0"/>
              <a:t>Gebyr 2024 – 2027 – side 10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971720" y="3651250"/>
            <a:ext cx="4058979" cy="8702676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5F6A4FC7-B615-5DA8-6007-4FDC986A7F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69846" y="3634486"/>
            <a:ext cx="14300460" cy="5130210"/>
          </a:xfrm>
        </p:spPr>
      </p:pic>
    </p:spTree>
    <p:extLst>
      <p:ext uri="{BB962C8B-B14F-4D97-AF65-F5344CB8AC3E}">
        <p14:creationId xmlns:p14="http://schemas.microsoft.com/office/powerpoint/2010/main" val="1664713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000" dirty="0"/>
              <a:t>gjeldsutvikling – side 17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1579C829-7FBA-2DB1-7F6F-72400BAD12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09284" y="2811301"/>
            <a:ext cx="13114414" cy="9404907"/>
          </a:xfrm>
        </p:spPr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4651664" y="3651250"/>
            <a:ext cx="2379035" cy="8702676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9731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A5A1C6-581A-DE39-B409-4FAE73675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Avsetninger fond – side 13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A2E52E92-3761-B7D4-0ED1-80C957E27E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66416" y="3636174"/>
            <a:ext cx="14316266" cy="5714390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DE35CCB-6568-AEE2-46B7-3651AB750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082682" y="3651250"/>
            <a:ext cx="948018" cy="8702676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4225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172400-3971-FB30-1DFF-3D54D2DFD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Avsatte midler disposisjonsfond 2021 – 2028 (2.9)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DD7486-F768-8918-07EE-1126EAEFD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13200572" cy="8702676"/>
          </a:xfrm>
        </p:spPr>
        <p:txBody>
          <a:bodyPr/>
          <a:lstStyle/>
          <a:p>
            <a:r>
              <a:rPr lang="nb-NO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nb-N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nb-NO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nb-NO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b-NO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11,7 mill (havbruksfond)     </a:t>
            </a:r>
            <a:endParaRPr lang="nb-NO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nb-NO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nb-NO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b-NO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30,9 mill (havbruksfond)     </a:t>
            </a:r>
            <a:endParaRPr lang="nb-NO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nb-NO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nb-NO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b-NO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26,6 mill (havbruksfond 25,3 mill + produksjonsavgift vindkraft 1,3 mill)</a:t>
            </a:r>
            <a:endParaRPr lang="nb-NO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nb-NO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nb-NO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b-NO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55,5 mill (havbruksfond 50,3 mill + produksjonsavgift vindkraft 5,2mill)</a:t>
            </a:r>
            <a:endParaRPr lang="nb-NO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nb-NO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nb-NO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b-NO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31,0 mill (havbruksfond 25,0 mill + produksjonsavgift vindkraft 6 mill)</a:t>
            </a:r>
            <a:endParaRPr lang="nb-NO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nb-NO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2026	60,7 mill (havbruksfond 54,7 mill + produksjonsavgift vindkraft 6 mill)</a:t>
            </a:r>
            <a:endParaRPr lang="nb-NO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nb-NO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2027	32,6 mill (havbruksfond 26,6 mill + produksjonsavgift vindkraft 6 mill)</a:t>
            </a:r>
            <a:endParaRPr lang="nb-NO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nb-NO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2028	61,2 mill (havbruksfond 55,2 mill + produksjonsavgift vindkraft 6 mill)</a:t>
            </a:r>
            <a:endParaRPr lang="nb-NO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B9AE9EA-1A08-253B-BFD3-3AA8310AC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82490" y="3651250"/>
            <a:ext cx="1848209" cy="8702676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4278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Havbruksfondet (2.7) – side 13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57299" y="3651250"/>
            <a:ext cx="13534465" cy="8702676"/>
          </a:xfrm>
        </p:spPr>
        <p:txBody>
          <a:bodyPr>
            <a:normAutofit/>
          </a:bodyPr>
          <a:lstStyle/>
          <a:p>
            <a:pPr marL="742950" indent="-742950">
              <a:buAutoNum type="arabicPlain" startAt="2025"/>
            </a:pPr>
            <a:endParaRPr lang="nb-NO" sz="3600" dirty="0"/>
          </a:p>
          <a:p>
            <a:r>
              <a:rPr lang="nb-N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nb-NO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Smøla kommunes Havbruksfond er pr. 31.12.2022 på </a:t>
            </a:r>
          </a:p>
          <a:p>
            <a:r>
              <a:rPr lang="nb-NO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 </a:t>
            </a:r>
            <a:r>
              <a:rPr lang="nb-NO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19 383 000,- </a:t>
            </a:r>
            <a:r>
              <a:rPr lang="nb-NO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jfr årsmelding 2022.</a:t>
            </a:r>
            <a:endParaRPr lang="nb-NO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b-NO" sz="4000" dirty="0"/>
          </a:p>
          <a:p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handlingsplan- og økonomiplan 2024 – 2027 er ved vedtatt å bruke kr </a:t>
            </a:r>
            <a:r>
              <a:rPr lang="nb-NO" sz="3600" b="1" dirty="0">
                <a:effectLst/>
                <a:highlight>
                  <a:srgbClr val="F9F9F9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11 944 000,- </a:t>
            </a:r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 havbruksfondsmidler (MTB) tiltak/drift </a:t>
            </a:r>
            <a:r>
              <a:rPr lang="nb-NO" sz="36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2024. </a:t>
            </a:r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Finansiering av/tilskudd til SNK KF, kr 4 130 000,- inngår i dette. </a:t>
            </a:r>
            <a:endParaRPr lang="nb-NO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nb-NO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tillegg er kr </a:t>
            </a:r>
            <a:r>
              <a:rPr lang="nb-NO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11 875 000,- </a:t>
            </a:r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 havbruksfondsmidler (produksjonsavgift) lagt inn i ordinær drift, dvs stillinger/lønn.</a:t>
            </a:r>
            <a:endParaRPr lang="nb-NO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b-NO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nb-NO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b-NO" sz="3600" dirty="0"/>
          </a:p>
          <a:p>
            <a:pPr marL="742950" indent="-742950">
              <a:buAutoNum type="arabicPlain" startAt="2025"/>
            </a:pPr>
            <a:endParaRPr lang="nb-NO" sz="3600" dirty="0"/>
          </a:p>
          <a:p>
            <a:pPr marL="742950" indent="-742950">
              <a:buAutoNum type="arabicPlain" startAt="2025"/>
            </a:pPr>
            <a:endParaRPr lang="nb-NO" sz="3600" dirty="0"/>
          </a:p>
          <a:p>
            <a:pPr marL="742950" indent="-742950">
              <a:buAutoNum type="arabicPlain" startAt="2025"/>
            </a:pPr>
            <a:endParaRPr lang="nb-NO" sz="3600" dirty="0"/>
          </a:p>
          <a:p>
            <a:pPr marL="742950" indent="-742950">
              <a:buAutoNum type="arabicPlain" startAt="2025"/>
            </a:pPr>
            <a:endParaRPr lang="nb-NO" sz="3600" dirty="0"/>
          </a:p>
          <a:p>
            <a:endParaRPr lang="nb-NO" sz="3600" dirty="0"/>
          </a:p>
          <a:p>
            <a:endParaRPr lang="nb-NO" sz="360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4164574" y="3381379"/>
            <a:ext cx="2561326" cy="8702676"/>
          </a:xfrm>
        </p:spPr>
        <p:txBody>
          <a:bodyPr>
            <a:normAutofit/>
          </a:bodyPr>
          <a:lstStyle/>
          <a:p>
            <a:endParaRPr lang="nb-NO" sz="3600" dirty="0"/>
          </a:p>
          <a:p>
            <a:endParaRPr lang="nb-NO" sz="3600" dirty="0"/>
          </a:p>
          <a:p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117332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9FD4AB-5862-D63B-31D7-D42E4D3A9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Havbruksfondet (2.7) – side 13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89BDA0-BC29-32C7-C0E8-08DF7DA88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11992874" cy="8702676"/>
          </a:xfrm>
        </p:spPr>
        <p:txBody>
          <a:bodyPr/>
          <a:lstStyle/>
          <a:p>
            <a:r>
              <a:rPr lang="nb-NO" dirty="0"/>
              <a:t>Utbetaling 2023: kr 25,3 mill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802B9DA-0BFE-2171-1BDC-1836D7172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577976" y="3651250"/>
            <a:ext cx="3452723" cy="8702676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08A9593-942A-35FE-F88E-B6E2D53A8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76" y="5881550"/>
            <a:ext cx="14221661" cy="41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29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Særavgift på landbasert vindkraft (2.8) – side 16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6289078" y="3651250"/>
            <a:ext cx="741621" cy="8702676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93EFFDF-8423-9D3B-87B6-20085F483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299" y="3651250"/>
            <a:ext cx="14305429" cy="8702676"/>
          </a:xfrm>
        </p:spPr>
        <p:txBody>
          <a:bodyPr/>
          <a:lstStyle/>
          <a:p>
            <a:r>
              <a:rPr lang="nb-NO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2023 har Smøla kommune fått utbetalt kr </a:t>
            </a:r>
            <a:r>
              <a:rPr lang="nb-NO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1,3 mill </a:t>
            </a:r>
            <a:r>
              <a:rPr lang="nb-NO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særavgift.</a:t>
            </a:r>
          </a:p>
          <a:p>
            <a:r>
              <a:rPr lang="nb-NO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Fra 2024, med utbetaling 2025 foreslår regjeringen at særavgiften på vindkraft skal være 2,3 øre pr. kWh.</a:t>
            </a:r>
            <a:endParaRPr lang="nb-NO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b-NO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Forventet utbetaling for Smøla kommune i 2024, for produksjon i 2023 er kr </a:t>
            </a:r>
            <a:r>
              <a:rPr lang="nb-NO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5,2 mill</a:t>
            </a:r>
            <a:r>
              <a:rPr lang="nb-NO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forventet utbetaling i 2025 for produksjon i 2024 er kr </a:t>
            </a:r>
            <a:r>
              <a:rPr lang="nb-NO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 mill.</a:t>
            </a:r>
            <a:endParaRPr lang="nb-NO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68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000" dirty="0"/>
              <a:t>tidsplan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57299" y="2569029"/>
            <a:ext cx="14200415" cy="9784897"/>
          </a:xfrm>
        </p:spPr>
        <p:txBody>
          <a:bodyPr>
            <a:normAutofit/>
          </a:bodyPr>
          <a:lstStyle/>
          <a:p>
            <a:r>
              <a:rPr lang="nb-NO" sz="3500" dirty="0">
                <a:solidFill>
                  <a:schemeClr val="accent4"/>
                </a:solidFill>
                <a:latin typeface="Open Sans"/>
                <a:ea typeface="Open Sans" charset="0"/>
                <a:cs typeface="Open Sans" charset="0"/>
              </a:rPr>
              <a:t>19. sept.		Budsjettverksted		</a:t>
            </a:r>
          </a:p>
          <a:p>
            <a:r>
              <a:rPr lang="nb-NO" sz="3500" dirty="0">
                <a:solidFill>
                  <a:schemeClr val="accent4"/>
                </a:solidFill>
                <a:latin typeface="Open Sans"/>
                <a:ea typeface="Open Sans" charset="0"/>
                <a:cs typeface="Open Sans" charset="0"/>
              </a:rPr>
              <a:t>2. oktober	Frist enhetsledere forslag handlingsplan og 			økonomiplan </a:t>
            </a:r>
          </a:p>
          <a:p>
            <a:r>
              <a:rPr lang="nb-NO" sz="3500" dirty="0">
                <a:solidFill>
                  <a:schemeClr val="accent4"/>
                </a:solidFill>
                <a:latin typeface="Open Sans"/>
                <a:ea typeface="Open Sans" charset="0"/>
                <a:cs typeface="Open Sans" charset="0"/>
              </a:rPr>
              <a:t>6. oktober	Statsbudsjett</a:t>
            </a:r>
          </a:p>
          <a:p>
            <a:r>
              <a:rPr lang="nb-NO" sz="3500" b="1" dirty="0">
                <a:solidFill>
                  <a:schemeClr val="accent4"/>
                </a:solidFill>
                <a:latin typeface="Open Sans"/>
                <a:ea typeface="Open Sans" charset="0"/>
                <a:cs typeface="Open Sans" charset="0"/>
              </a:rPr>
              <a:t>7. november	Felles budsjettmøte – kommunedirektørens 		forslag legges fram</a:t>
            </a:r>
            <a:endParaRPr lang="nb-NO" sz="3500" dirty="0">
              <a:solidFill>
                <a:schemeClr val="accent4"/>
              </a:solidFill>
              <a:latin typeface="Open Sans"/>
              <a:ea typeface="Open Sans" charset="0"/>
              <a:cs typeface="Open Sans" charset="0"/>
            </a:endParaRPr>
          </a:p>
          <a:p>
            <a:r>
              <a:rPr lang="nb-NO" sz="3500" dirty="0">
                <a:solidFill>
                  <a:schemeClr val="accent4"/>
                </a:solidFill>
                <a:latin typeface="Open Sans"/>
                <a:ea typeface="Open Sans" charset="0"/>
                <a:cs typeface="Open Sans" charset="0"/>
              </a:rPr>
              <a:t>15. november	Behandling eldreråd, Råd for personer med 			funksjonsnedsettelser, ungdomsråd 			(drøftingssak)</a:t>
            </a:r>
          </a:p>
          <a:p>
            <a:r>
              <a:rPr lang="nb-NO" sz="3500" dirty="0">
                <a:solidFill>
                  <a:schemeClr val="accent4"/>
                </a:solidFill>
                <a:latin typeface="Open Sans"/>
                <a:ea typeface="Open Sans" charset="0"/>
                <a:cs typeface="Open Sans" charset="0"/>
              </a:rPr>
              <a:t>16. november	Hovedutvalg (drøftingssak)</a:t>
            </a:r>
          </a:p>
          <a:p>
            <a:r>
              <a:rPr lang="nb-NO" sz="3500" dirty="0">
                <a:solidFill>
                  <a:schemeClr val="accent4"/>
                </a:solidFill>
                <a:latin typeface="Open Sans"/>
                <a:ea typeface="Open Sans" charset="0"/>
                <a:cs typeface="Open Sans" charset="0"/>
              </a:rPr>
              <a:t>21. november	Behandling administrasjonsutvalg (drøftingssak)</a:t>
            </a:r>
          </a:p>
          <a:p>
            <a:r>
              <a:rPr lang="nb-NO" sz="3500" dirty="0">
                <a:solidFill>
                  <a:schemeClr val="accent4"/>
                </a:solidFill>
                <a:latin typeface="Open Sans"/>
                <a:ea typeface="Open Sans" charset="0"/>
                <a:cs typeface="Open Sans" charset="0"/>
              </a:rPr>
              <a:t>                          	Behandling Formannskap</a:t>
            </a:r>
          </a:p>
          <a:p>
            <a:r>
              <a:rPr lang="nb-NO" sz="3500" dirty="0">
                <a:solidFill>
                  <a:schemeClr val="accent4"/>
                </a:solidFill>
                <a:latin typeface="Open Sans"/>
                <a:ea typeface="Open Sans" charset="0"/>
                <a:cs typeface="Open Sans" charset="0"/>
              </a:rPr>
              <a:t>28. november	Behandling Formannskap</a:t>
            </a:r>
          </a:p>
          <a:p>
            <a:r>
              <a:rPr lang="nb-NO" sz="3500" b="1" dirty="0">
                <a:solidFill>
                  <a:schemeClr val="accent4"/>
                </a:solidFill>
                <a:latin typeface="Open Sans"/>
                <a:ea typeface="Open Sans" charset="0"/>
                <a:cs typeface="Open Sans" charset="0"/>
              </a:rPr>
              <a:t>14. desember	Behandling kommunestyret</a:t>
            </a:r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5820571" y="3651250"/>
            <a:ext cx="1210128" cy="8702676"/>
          </a:xfrm>
        </p:spPr>
        <p:txBody>
          <a:bodyPr>
            <a:norm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9401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Prinsipper som ligger til grunn for kommunedirektørens forslag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8110987" cy="8702676"/>
          </a:xfrm>
        </p:spPr>
        <p:txBody>
          <a:bodyPr>
            <a:normAutofit/>
          </a:bodyPr>
          <a:lstStyle/>
          <a:p>
            <a:endParaRPr lang="nb-NO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4000" dirty="0"/>
              <a:t>Utvikling av Smølasamfunnet: måloppnåelse i hht kommuneplanens samfunnsdel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4000" dirty="0"/>
              <a:t>Gode tjenester for innbyggere og næringsliv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4000" dirty="0"/>
              <a:t>Forsvarlig og realistisk plan og budsjett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600" dirty="0"/>
              <a:t>Utvikling av Nordmøre – bidra i interkommunale samarbeid og prosjekter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6500" dirty="0"/>
          </a:p>
          <a:p>
            <a:endParaRPr lang="nb-NO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3200" dirty="0"/>
          </a:p>
          <a:p>
            <a:endParaRPr lang="nb-NO" sz="3200" dirty="0"/>
          </a:p>
          <a:p>
            <a:endParaRPr lang="nb-NO" sz="3200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08E4BC27-A4D9-CB65-5651-07EDB616E8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529359" y="5197738"/>
            <a:ext cx="6641825" cy="5240224"/>
          </a:xfrm>
        </p:spPr>
      </p:pic>
    </p:spTree>
    <p:extLst>
      <p:ext uri="{BB962C8B-B14F-4D97-AF65-F5344CB8AC3E}">
        <p14:creationId xmlns:p14="http://schemas.microsoft.com/office/powerpoint/2010/main" val="952349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9767E8-3EA6-C3A6-6DBD-31FD1B74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realistisk plan og budsjett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79919C-CD5B-889C-18DD-2FF7A9F4E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299" y="3651250"/>
            <a:ext cx="12268919" cy="8702676"/>
          </a:xfrm>
        </p:spPr>
        <p:txBody>
          <a:bodyPr>
            <a:normAutofit fontScale="25000" lnSpcReduction="20000"/>
          </a:bodyPr>
          <a:lstStyle/>
          <a:p>
            <a:endParaRPr lang="nb-NO" sz="1400" b="1" dirty="0"/>
          </a:p>
          <a:p>
            <a:endParaRPr lang="nb-NO" sz="1400" b="1" dirty="0"/>
          </a:p>
          <a:p>
            <a:endParaRPr lang="nb-NO" sz="1400" b="1" dirty="0"/>
          </a:p>
          <a:p>
            <a:r>
              <a:rPr lang="nb-NO" sz="16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Finansiering av ubalanse konsekvensjustert budsjett og nye tiltak fra 2024 kan gjennomføres ved:</a:t>
            </a:r>
          </a:p>
          <a:p>
            <a:endParaRPr lang="nb-NO" sz="16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b-NO" sz="16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Reduksjon av drift – rammer til enheter, kommunalt foretak og/eller kirken</a:t>
            </a:r>
            <a:endParaRPr lang="nb-NO" sz="16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b-NO" sz="16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Utsettelse av investeringstiltak/reduksjon renter og avdrag</a:t>
            </a:r>
            <a:endParaRPr lang="nb-NO" sz="16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b-NO" sz="16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Økt bruk av disposisjonsfond eller ubundet investeringsfond</a:t>
            </a:r>
            <a:endParaRPr lang="nb-NO" sz="16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b-NO" sz="16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Økte inntekter</a:t>
            </a:r>
            <a:endParaRPr lang="nb-NO" sz="16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sz="16000" b="1" dirty="0"/>
          </a:p>
          <a:p>
            <a:endParaRPr lang="nb-NO" sz="1400" b="1" dirty="0"/>
          </a:p>
          <a:p>
            <a:endParaRPr lang="nb-NO" sz="1400" b="1" dirty="0"/>
          </a:p>
          <a:p>
            <a:endParaRPr lang="nb-NO" sz="1400" b="1" dirty="0"/>
          </a:p>
          <a:p>
            <a:endParaRPr lang="nb-NO" sz="1400" b="1" dirty="0"/>
          </a:p>
          <a:p>
            <a:endParaRPr lang="nb-NO" sz="1400" b="1" dirty="0"/>
          </a:p>
          <a:p>
            <a:endParaRPr lang="nb-NO" sz="1400" b="1" dirty="0"/>
          </a:p>
          <a:p>
            <a:endParaRPr lang="nb-NO" sz="1400" b="1" dirty="0"/>
          </a:p>
          <a:p>
            <a:r>
              <a:rPr lang="nb-NO" sz="1400" b="1" dirty="0"/>
              <a:t>Med utgangspunkt konsekvensjustert budsjett:</a:t>
            </a:r>
          </a:p>
          <a:p>
            <a:r>
              <a:rPr lang="nb-NO" sz="1400" dirty="0"/>
              <a:t>- </a:t>
            </a:r>
            <a:r>
              <a:rPr lang="nb-NO" sz="1400" dirty="0" err="1"/>
              <a:t>vudere</a:t>
            </a:r>
            <a:r>
              <a:rPr lang="nb-NO" sz="1400" dirty="0"/>
              <a:t> forslag nye tiltak drift</a:t>
            </a:r>
          </a:p>
          <a:p>
            <a:r>
              <a:rPr lang="nb-NO" sz="1400" dirty="0"/>
              <a:t>- vurdere endringer i drift</a:t>
            </a:r>
          </a:p>
          <a:p>
            <a:r>
              <a:rPr lang="nb-NO" sz="1400" dirty="0"/>
              <a:t>- vurdere kutt/nedtrekk i drift</a:t>
            </a:r>
          </a:p>
          <a:p>
            <a:r>
              <a:rPr lang="nb-NO" sz="1400" dirty="0"/>
              <a:t>- vurdere investeringer i planperioden – investeringer i plan/nye investeringer</a:t>
            </a:r>
          </a:p>
          <a:p>
            <a:endParaRPr lang="nb-NO" sz="1400" dirty="0"/>
          </a:p>
          <a:p>
            <a:r>
              <a:rPr lang="nb-NO" sz="1400" dirty="0"/>
              <a:t>- vurderer fondsbruk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6A72F8D-9330-0E7C-0CFE-4F39D541C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5780" y="3651250"/>
            <a:ext cx="3124919" cy="8702676"/>
          </a:xfrm>
        </p:spPr>
        <p:txBody>
          <a:bodyPr>
            <a:normAutofit fontScale="25000" lnSpcReduction="20000"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0509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01059A-C8DE-148F-032C-FEE25B8BB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 av disposisjonsfond samlet 2024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88B7A6-00DA-7105-3977-59441561F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299" y="3651250"/>
            <a:ext cx="15093837" cy="8702676"/>
          </a:xfrm>
        </p:spPr>
        <p:txBody>
          <a:bodyPr/>
          <a:lstStyle/>
          <a:p>
            <a:r>
              <a:rPr lang="nb-NO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Bruk av disposisjonsfond samlet: kr 48 165 000,- </a:t>
            </a:r>
          </a:p>
          <a:p>
            <a:endParaRPr lang="nb-NO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b-NO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Økt bruk av havbruksfond, produksjonsavgift tilsvarende kr. </a:t>
            </a:r>
            <a:r>
              <a:rPr lang="nb-NO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18,1</a:t>
            </a:r>
            <a:r>
              <a:rPr lang="nb-NO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mill. i 2024 (100%)</a:t>
            </a:r>
            <a:endParaRPr lang="nb-NO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b-NO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Bruk av havbruksfond MTB og rentereguleringsfond – kr </a:t>
            </a:r>
            <a:r>
              <a:rPr lang="nb-NO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23 435 000,- </a:t>
            </a:r>
            <a:r>
              <a:rPr lang="nb-NO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nb-NO" sz="40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endParaRPr lang="nb-NO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b-NO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Bruk av disposisjonsfond (IMDI) tilsvarende kr </a:t>
            </a:r>
            <a:r>
              <a:rPr lang="nb-NO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1 430 000,- </a:t>
            </a:r>
            <a:r>
              <a:rPr lang="nb-NO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2024</a:t>
            </a:r>
            <a:endParaRPr lang="nb-NO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b-NO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Bruk av særavgift på vindkraft, kr </a:t>
            </a:r>
            <a:r>
              <a:rPr lang="nb-NO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5,2 mill </a:t>
            </a:r>
            <a:r>
              <a:rPr lang="nb-NO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2024 (100%)</a:t>
            </a:r>
            <a:endParaRPr lang="nb-NO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E2941DC-066A-9BC0-A115-6252B1D01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17030699" y="3651250"/>
            <a:ext cx="45719" cy="8702676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61211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Fondsbruk - hovedposter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57299" y="3651250"/>
            <a:ext cx="14204374" cy="8702676"/>
          </a:xfrm>
        </p:spPr>
        <p:txBody>
          <a:bodyPr>
            <a:normAutofit/>
          </a:bodyPr>
          <a:lstStyle/>
          <a:p>
            <a:r>
              <a:rPr lang="nb-NO" dirty="0"/>
              <a:t> </a:t>
            </a:r>
          </a:p>
          <a:p>
            <a:r>
              <a:rPr lang="nb-NO" sz="3200" dirty="0"/>
              <a:t>Negativt konsekvensjustert budsjett 			7,5 mill</a:t>
            </a:r>
          </a:p>
          <a:p>
            <a:r>
              <a:rPr lang="nb-NO" sz="3200" dirty="0"/>
              <a:t>Videreføring fondsbruk – konsekvensjustert budsjett	11 mill</a:t>
            </a:r>
          </a:p>
          <a:p>
            <a:endParaRPr lang="nb-NO" sz="3200" dirty="0"/>
          </a:p>
          <a:p>
            <a:r>
              <a:rPr lang="nb-NO" sz="3200" dirty="0"/>
              <a:t>Nye tiltak og saldering:</a:t>
            </a:r>
          </a:p>
          <a:p>
            <a:r>
              <a:rPr lang="nb-NO" sz="3200" dirty="0"/>
              <a:t>- Kapitalkostnader nye låneopptak 2024 		2,3 mill</a:t>
            </a:r>
          </a:p>
          <a:p>
            <a:r>
              <a:rPr lang="nb-NO" sz="3200" dirty="0"/>
              <a:t>- Helseplattformen (kun 2024)			4,4 mill</a:t>
            </a:r>
          </a:p>
          <a:p>
            <a:r>
              <a:rPr lang="nb-NO" sz="3200" dirty="0"/>
              <a:t>- Styrking ramme, stillinger og driftstiltak enheter	23 mill</a:t>
            </a:r>
          </a:p>
          <a:p>
            <a:endParaRPr lang="nb-NO" sz="3200" dirty="0"/>
          </a:p>
          <a:p>
            <a:r>
              <a:rPr lang="nb-NO" sz="3200" dirty="0"/>
              <a:t>			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4162566" y="3651250"/>
            <a:ext cx="2868133" cy="8702676"/>
          </a:xfrm>
        </p:spPr>
        <p:txBody>
          <a:bodyPr>
            <a:norm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6306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Prinsipper som ligger til grunn for kommunedirektørens forslag - drift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57299" y="3651250"/>
            <a:ext cx="15520877" cy="870267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4000" dirty="0"/>
              <a:t>Organisasjon tilpasset de oppgaver som skal løses – omstilling og endring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4000" dirty="0"/>
              <a:t>Beholde lovpålagte tjenester – oppvekst, helse og omsorg, teknisk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4000" dirty="0"/>
              <a:t>Redusere merforbruk helse og omsorg og aktivitet og boveiledning</a:t>
            </a:r>
            <a:br>
              <a:rPr lang="nb-NO" sz="4000" dirty="0"/>
            </a:br>
            <a:r>
              <a:rPr lang="nb-NO" sz="40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4000" dirty="0"/>
              <a:t>Beholde/fullføre en del driftstiltak</a:t>
            </a:r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6778176" y="3651250"/>
            <a:ext cx="252523" cy="8702676"/>
          </a:xfrm>
        </p:spPr>
        <p:txBody>
          <a:bodyPr>
            <a:norm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4201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8CDB71-61F4-3B95-E109-44AEF175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drift – organisering av tjenester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F06B7C-337B-B235-C83D-E255B74FC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14701568" cy="8702676"/>
          </a:xfrm>
        </p:spPr>
        <p:txBody>
          <a:bodyPr/>
          <a:lstStyle/>
          <a:p>
            <a:r>
              <a:rPr lang="nb-NO" b="1" dirty="0"/>
              <a:t>2023 :</a:t>
            </a:r>
          </a:p>
          <a:p>
            <a:r>
              <a:rPr lang="nb-NO" dirty="0"/>
              <a:t>- Vedtak organisering av nærings- og kulturarbeidet </a:t>
            </a:r>
          </a:p>
          <a:p>
            <a:r>
              <a:rPr lang="nb-NO" dirty="0"/>
              <a:t>- Vedtak NAV og barnevern</a:t>
            </a:r>
          </a:p>
          <a:p>
            <a:r>
              <a:rPr lang="nb-NO" dirty="0"/>
              <a:t>- Vedtak ny enhet helse fra 2024</a:t>
            </a:r>
          </a:p>
          <a:p>
            <a:endParaRPr lang="nb-NO" dirty="0"/>
          </a:p>
          <a:p>
            <a:r>
              <a:rPr lang="nb-NO" dirty="0"/>
              <a:t>Kommunedirektøren anbefaler ingen konkrete større endringer i organiseringer av enheter eller avdelinger i 2024, men </a:t>
            </a:r>
            <a:r>
              <a:rPr lang="nb-NO" u="sng" dirty="0"/>
              <a:t>optimal organisering </a:t>
            </a:r>
            <a:r>
              <a:rPr lang="nb-NO" dirty="0"/>
              <a:t>av tjenester må alltid være et fokusområde.</a:t>
            </a:r>
          </a:p>
          <a:p>
            <a:r>
              <a:rPr lang="nb-NO" dirty="0"/>
              <a:t>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2FCA4BC-B1D2-C001-9C96-5B14D8B2C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20513" y="3651250"/>
            <a:ext cx="1710186" cy="8702676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6083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778198-7D65-F796-6850-11C0A10EE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drift - tjenester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1C6398-1567-8AA3-23B6-0F2B47FB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14028708" cy="8702676"/>
          </a:xfrm>
        </p:spPr>
        <p:txBody>
          <a:bodyPr>
            <a:normAutofit fontScale="77500" lnSpcReduction="20000"/>
          </a:bodyPr>
          <a:lstStyle/>
          <a:p>
            <a:endParaRPr lang="nb-NO" sz="4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4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Rammer for budsjett 2024 gir i utgangspunktet grad rom for tilføringer av stillinger og/eller nye tjenester</a:t>
            </a:r>
          </a:p>
          <a:p>
            <a:r>
              <a:rPr lang="nb-NO" sz="4200" b="1" dirty="0">
                <a:latin typeface="Calibri" panose="020F0502020204030204" pitchFamily="34" charset="0"/>
                <a:ea typeface="Calibri" panose="020F0502020204030204" pitchFamily="34" charset="0"/>
              </a:rPr>
              <a:t>Mange enheter er likevel tilført stillinger i 2024 gjennom økt ramme:</a:t>
            </a:r>
          </a:p>
          <a:p>
            <a:endParaRPr lang="nb-NO" sz="4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4000" dirty="0">
                <a:latin typeface="Calibri" panose="020F0502020204030204" pitchFamily="34" charset="0"/>
                <a:ea typeface="Calibri" panose="020F0502020204030204" pitchFamily="34" charset="0"/>
              </a:rPr>
              <a:t>Som en konsekvens av stort merforbruk som er vurdert vil vedvare (aktivitet og boveiledning og sykehjem og hjemmetjenester) pga økt behov for tjenester  </a:t>
            </a:r>
          </a:p>
          <a:p>
            <a:r>
              <a:rPr lang="nb-NO" sz="4000" dirty="0">
                <a:latin typeface="Calibri" panose="020F0502020204030204" pitchFamily="34" charset="0"/>
                <a:ea typeface="Calibri" panose="020F0502020204030204" pitchFamily="34" charset="0"/>
              </a:rPr>
              <a:t>Som en konsekvens av økt behov for tjenester grunnet bl.a. bosetting av  flyktninger (barnehage, NAV, helse)</a:t>
            </a:r>
          </a:p>
          <a:p>
            <a:r>
              <a:rPr lang="nb-NO" sz="4000" dirty="0">
                <a:latin typeface="Calibri" panose="020F0502020204030204" pitchFamily="34" charset="0"/>
                <a:ea typeface="Calibri" panose="020F0502020204030204" pitchFamily="34" charset="0"/>
              </a:rPr>
              <a:t>For å beholde kompetanse (helse)</a:t>
            </a:r>
          </a:p>
          <a:p>
            <a:r>
              <a:rPr lang="nb-NO" sz="4000" dirty="0">
                <a:latin typeface="Calibri" panose="020F0502020204030204" pitchFamily="34" charset="0"/>
                <a:ea typeface="Calibri" panose="020F0502020204030204" pitchFamily="34" charset="0"/>
              </a:rPr>
              <a:t>Der stillingsressurs forventes å gi «besparelse» ved å unngå kjøp av tjenester (tekniske tjenester) </a:t>
            </a:r>
          </a:p>
          <a:p>
            <a:endParaRPr lang="nb-NO" sz="4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4000" dirty="0">
                <a:latin typeface="Calibri" panose="020F0502020204030204" pitchFamily="34" charset="0"/>
                <a:ea typeface="Calibri" panose="020F0502020204030204" pitchFamily="34" charset="0"/>
              </a:rPr>
              <a:t>Tidsavgrensede prosjekt igangsatt i 2023 videreføres (helse, skole)</a:t>
            </a:r>
          </a:p>
          <a:p>
            <a:endParaRPr lang="nb-NO" sz="4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nb-NO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CBABF6F-E021-AF7F-3AD0-92D831903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458536" y="3651250"/>
            <a:ext cx="1572164" cy="8702676"/>
          </a:xfrm>
        </p:spPr>
        <p:txBody>
          <a:bodyPr>
            <a:normAutofit fontScale="77500" lnSpcReduction="20000"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4144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A79EA8-4911-B00D-FCAE-F75D1DFFF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drift – reduksjon tjenester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DCFFBC-3275-460F-172D-B26CAF8FB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14322006" cy="8702676"/>
          </a:xfrm>
        </p:spPr>
        <p:txBody>
          <a:bodyPr>
            <a:normAutofit/>
          </a:bodyPr>
          <a:lstStyle/>
          <a:p>
            <a:endParaRPr lang="nb-NO" sz="4000" b="1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nb-NO" sz="4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Reduksjon drift ikke lovpålagte tjenester:</a:t>
            </a:r>
            <a:endParaRPr lang="nb-NO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b-NO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Reduksjon ramme enheter (enhet 10 – 12 – 42) Smøla kommune tilsvarende kr 500 000,-</a:t>
            </a:r>
            <a:endParaRPr lang="nb-NO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b-NO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Reduksjon ramme Smøla nærings- og kultursenter KF tilsvarende kr 500 000,-</a:t>
            </a:r>
          </a:p>
          <a:p>
            <a:pPr lvl="0"/>
            <a:endParaRPr lang="nb-NO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3600" dirty="0"/>
              <a:t>Reduksjon av rammer for alle enheter må vurderes første halvår 2024 – administrativ og politisk prosess.</a:t>
            </a:r>
          </a:p>
          <a:p>
            <a:endParaRPr lang="nb-NO" sz="3600" dirty="0"/>
          </a:p>
          <a:p>
            <a:r>
              <a:rPr lang="nb-NO" sz="3600" dirty="0"/>
              <a:t>Grunnlag for reduksjon fra senest 2025.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5D5FBFA-7BE9-195E-8553-9F9503FE2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79306" y="3651250"/>
            <a:ext cx="1451394" cy="8702676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31784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E0CBAC-565A-3809-D04A-A6033277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Drift - tjenester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3F5F13-305F-CAF4-C112-EEEF86728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13959696" cy="8702676"/>
          </a:xfrm>
        </p:spPr>
        <p:txBody>
          <a:bodyPr/>
          <a:lstStyle/>
          <a:p>
            <a:endParaRPr lang="nb-NO" sz="4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Alle enheter må tilpasse tjenestenivået innenfor vedtatte driftsrammer: </a:t>
            </a:r>
            <a:r>
              <a:rPr lang="nb-NO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Åpningstider, servicenivå, omfang, forsvarlighetsnivå, og ikke- lovpålagte oppgaver </a:t>
            </a:r>
            <a:r>
              <a:rPr lang="nb-NO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må vurderes.</a:t>
            </a:r>
          </a:p>
          <a:p>
            <a:endParaRPr lang="nb-NO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å sikre forutsigbarhet, stabilitet og utvikling av tjenestene 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og for å få </a:t>
            </a:r>
            <a:r>
              <a:rPr lang="nb-NO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gjennomført vedtatte investeringsprosjekter er det nødvendig å foreta strenge prioriteringer. </a:t>
            </a:r>
          </a:p>
          <a:p>
            <a:endParaRPr lang="nb-NO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797F079-206F-C0EA-3A79-F69228555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78974" y="3651250"/>
            <a:ext cx="1951726" cy="8702676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29953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Prinsipper som ligger til grunn for kommunedirektørens forslag - investering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Fokus på å holde framdriftsplan og fullføre igangsatte prosjekt.</a:t>
            </a:r>
          </a:p>
          <a:p>
            <a:endParaRPr lang="nb-NO" sz="4000" dirty="0"/>
          </a:p>
          <a:p>
            <a:r>
              <a:rPr lang="nb-NO" sz="4000" u="sng" dirty="0"/>
              <a:t>Prioritert:</a:t>
            </a:r>
            <a:endParaRPr lang="nb-NO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000" dirty="0"/>
              <a:t>Omsorgsboliger Straumen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000" dirty="0"/>
              <a:t>Barnehager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000"/>
              <a:t>Helseplattformen</a:t>
            </a:r>
            <a:endParaRPr lang="nb-NO" sz="4000" dirty="0"/>
          </a:p>
          <a:p>
            <a:endParaRPr lang="nb-NO" sz="4000" dirty="0"/>
          </a:p>
          <a:p>
            <a:r>
              <a:rPr lang="nb-NO" sz="4000" b="1" dirty="0"/>
              <a:t>Kostnadsoverslag oppdatert</a:t>
            </a:r>
            <a:endParaRPr lang="nb-NO" sz="400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1291776" y="3651250"/>
            <a:ext cx="5738923" cy="8702676"/>
          </a:xfrm>
        </p:spPr>
        <p:txBody>
          <a:bodyPr>
            <a:normAutofit/>
          </a:bodyPr>
          <a:lstStyle/>
          <a:p>
            <a:endParaRPr lang="nb-NO" sz="4000" i="1" dirty="0"/>
          </a:p>
        </p:txBody>
      </p:sp>
    </p:spTree>
    <p:extLst>
      <p:ext uri="{BB962C8B-B14F-4D97-AF65-F5344CB8AC3E}">
        <p14:creationId xmlns:p14="http://schemas.microsoft.com/office/powerpoint/2010/main" val="77240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Råd og utvalg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b-NO" sz="3200" b="1" dirty="0"/>
              <a:t>Eldreråd: </a:t>
            </a:r>
            <a:r>
              <a:rPr lang="nb-NO" sz="3200" dirty="0"/>
              <a:t>eldreperspektivet</a:t>
            </a:r>
          </a:p>
          <a:p>
            <a:r>
              <a:rPr lang="nb-NO" sz="3200" b="1" dirty="0"/>
              <a:t>Ungdomsråd: </a:t>
            </a:r>
            <a:r>
              <a:rPr lang="nb-NO" sz="3200" dirty="0"/>
              <a:t>barn- og ungdomsperspektivet</a:t>
            </a:r>
          </a:p>
          <a:p>
            <a:r>
              <a:rPr lang="nb-NO" sz="3200" b="1" dirty="0"/>
              <a:t>Råd for personer med funksjonsnedsettelse: </a:t>
            </a:r>
            <a:r>
              <a:rPr lang="nb-NO" sz="3200" dirty="0"/>
              <a:t>perspektivet til personer med funksjonsnedsettelse</a:t>
            </a:r>
          </a:p>
          <a:p>
            <a:r>
              <a:rPr lang="nb-NO" sz="3200" b="1" dirty="0"/>
              <a:t>Administrasjonsutvalget: </a:t>
            </a:r>
            <a:r>
              <a:rPr lang="nb-NO" sz="3200" dirty="0"/>
              <a:t>ansatteperspektivet</a:t>
            </a:r>
          </a:p>
          <a:p>
            <a:endParaRPr lang="nb-NO" sz="3200" dirty="0"/>
          </a:p>
          <a:p>
            <a:r>
              <a:rPr lang="nb-NO" sz="3200" b="1" dirty="0"/>
              <a:t>FSK – direkte</a:t>
            </a:r>
          </a:p>
          <a:p>
            <a:pPr marL="571500" indent="-571500">
              <a:buFontTx/>
              <a:buChar char="-"/>
            </a:pPr>
            <a:r>
              <a:rPr lang="nb-NO" sz="3200" dirty="0"/>
              <a:t>stab/støtte – 10</a:t>
            </a:r>
          </a:p>
          <a:p>
            <a:pPr marL="571500" indent="-571500">
              <a:buFontTx/>
              <a:buChar char="-"/>
            </a:pPr>
            <a:r>
              <a:rPr lang="nb-NO" sz="3200" dirty="0"/>
              <a:t>PUS – 12</a:t>
            </a:r>
          </a:p>
          <a:p>
            <a:pPr marL="571500" indent="-571500">
              <a:buFontTx/>
              <a:buChar char="-"/>
            </a:pPr>
            <a:r>
              <a:rPr lang="nb-NO" sz="3200" dirty="0"/>
              <a:t>Næring, kultur, kirke</a:t>
            </a:r>
          </a:p>
          <a:p>
            <a:endParaRPr lang="nb-NO" sz="3600" dirty="0"/>
          </a:p>
          <a:p>
            <a:endParaRPr lang="nb-NO" sz="360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258299" y="3651250"/>
            <a:ext cx="8449129" cy="8702676"/>
          </a:xfrm>
        </p:spPr>
        <p:txBody>
          <a:bodyPr>
            <a:normAutofit lnSpcReduction="10000"/>
          </a:bodyPr>
          <a:lstStyle/>
          <a:p>
            <a:r>
              <a:rPr lang="nb-NO" sz="2800" b="1" dirty="0"/>
              <a:t>Teknikk og Miljøutvalget:</a:t>
            </a:r>
          </a:p>
          <a:p>
            <a:pPr marL="571500" indent="-571500">
              <a:buFontTx/>
              <a:buChar char="-"/>
            </a:pPr>
            <a:r>
              <a:rPr lang="nb-NO" sz="2800" dirty="0"/>
              <a:t>Tekniske tjenester, vakt og beredskap – 41</a:t>
            </a:r>
          </a:p>
          <a:p>
            <a:pPr marL="571500" indent="-571500">
              <a:buFontTx/>
              <a:buChar char="-"/>
            </a:pPr>
            <a:r>
              <a:rPr lang="nb-NO" sz="2800" dirty="0"/>
              <a:t>Bygg og forvaltning – 42</a:t>
            </a:r>
          </a:p>
          <a:p>
            <a:pPr marL="571500" indent="-571500">
              <a:buFontTx/>
              <a:buChar char="-"/>
            </a:pPr>
            <a:endParaRPr lang="nb-NO" sz="2800" dirty="0"/>
          </a:p>
          <a:p>
            <a:r>
              <a:rPr lang="nb-NO" sz="2800" b="1" dirty="0"/>
              <a:t>Livsløpsutvalget:</a:t>
            </a:r>
          </a:p>
          <a:p>
            <a:pPr marL="571500" indent="-571500">
              <a:buFontTx/>
              <a:buChar char="-"/>
            </a:pPr>
            <a:r>
              <a:rPr lang="nb-NO" sz="2800" dirty="0"/>
              <a:t>Barnehage – 21</a:t>
            </a:r>
          </a:p>
          <a:p>
            <a:pPr marL="571500" indent="-571500">
              <a:buFontTx/>
              <a:buChar char="-"/>
            </a:pPr>
            <a:r>
              <a:rPr lang="nb-NO" sz="2800" dirty="0"/>
              <a:t>Barneskole – 22</a:t>
            </a:r>
          </a:p>
          <a:p>
            <a:pPr marL="571500" indent="-571500">
              <a:buFontTx/>
              <a:buChar char="-"/>
            </a:pPr>
            <a:r>
              <a:rPr lang="nb-NO" sz="2800" dirty="0"/>
              <a:t>Ungdomsskole – 23</a:t>
            </a:r>
          </a:p>
          <a:p>
            <a:pPr marL="571500" indent="-571500">
              <a:buFontTx/>
              <a:buChar char="-"/>
            </a:pPr>
            <a:r>
              <a:rPr lang="nb-NO" sz="2800" dirty="0"/>
              <a:t>NAV – 30</a:t>
            </a:r>
          </a:p>
          <a:p>
            <a:pPr marL="571500" indent="-571500">
              <a:buFontTx/>
              <a:buChar char="-"/>
            </a:pPr>
            <a:r>
              <a:rPr lang="nb-NO" sz="2800" dirty="0"/>
              <a:t>Helse – 31</a:t>
            </a:r>
          </a:p>
          <a:p>
            <a:pPr marL="571500" indent="-571500">
              <a:buFontTx/>
              <a:buChar char="-"/>
            </a:pPr>
            <a:r>
              <a:rPr lang="nb-NO" sz="2800" dirty="0"/>
              <a:t>Aktivitet og boveiledning – 32</a:t>
            </a:r>
          </a:p>
          <a:p>
            <a:pPr marL="571500" indent="-571500">
              <a:buFontTx/>
              <a:buChar char="-"/>
            </a:pPr>
            <a:r>
              <a:rPr lang="nb-NO" sz="2800" dirty="0"/>
              <a:t>Serviceavdelinga – 34</a:t>
            </a:r>
          </a:p>
          <a:p>
            <a:pPr marL="571500" indent="-571500">
              <a:buFontTx/>
              <a:buChar char="-"/>
            </a:pPr>
            <a:r>
              <a:rPr lang="nb-NO" sz="2800" dirty="0"/>
              <a:t>Sykehjem og hjemmetj. – 35</a:t>
            </a:r>
          </a:p>
          <a:p>
            <a:pPr marL="571500" indent="-571500">
              <a:buFontTx/>
              <a:buChar char="-"/>
            </a:pPr>
            <a:r>
              <a:rPr lang="nb-NO" sz="2800" dirty="0"/>
              <a:t>Barnevern - 36</a:t>
            </a:r>
          </a:p>
          <a:p>
            <a:pPr marL="571500" indent="-571500">
              <a:buFontTx/>
              <a:buChar char="-"/>
            </a:pPr>
            <a:endParaRPr lang="nb-NO" sz="3200" dirty="0"/>
          </a:p>
          <a:p>
            <a:pPr marL="571500" indent="-571500">
              <a:buFontTx/>
              <a:buChar char="-"/>
            </a:pPr>
            <a:endParaRPr lang="nb-NO" sz="3200" dirty="0"/>
          </a:p>
          <a:p>
            <a:pPr marL="571500" indent="-571500">
              <a:buFontTx/>
              <a:buChar char="-"/>
            </a:pPr>
            <a:endParaRPr lang="nb-NO" dirty="0"/>
          </a:p>
          <a:p>
            <a:pPr marL="571500" indent="-571500">
              <a:buFontTx/>
              <a:buChar char="-"/>
            </a:pPr>
            <a:endParaRPr lang="nb-NO" dirty="0"/>
          </a:p>
          <a:p>
            <a:pPr marL="571500" indent="-571500">
              <a:buFontTx/>
              <a:buChar char="-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10530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770743" y="745376"/>
            <a:ext cx="1537418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6000" b="1" dirty="0">
              <a:solidFill>
                <a:schemeClr val="accent4"/>
              </a:solidFill>
              <a:latin typeface="Open Sans"/>
            </a:endParaRPr>
          </a:p>
          <a:p>
            <a:r>
              <a:rPr lang="nb-NO" sz="7200" b="1" dirty="0">
                <a:solidFill>
                  <a:schemeClr val="accent4"/>
                </a:solidFill>
                <a:latin typeface="Open Sans"/>
              </a:rPr>
              <a:t>Finansielle måltall</a:t>
            </a:r>
          </a:p>
          <a:p>
            <a:endParaRPr lang="nb-NO" sz="6000" b="1" dirty="0">
              <a:solidFill>
                <a:schemeClr val="accent4"/>
              </a:solidFill>
              <a:latin typeface="Open Sans"/>
              <a:ea typeface="Open Sans" charset="0"/>
              <a:cs typeface="Open Sans" charset="0"/>
            </a:endParaRPr>
          </a:p>
          <a:p>
            <a:endParaRPr lang="nb-NO" sz="6000" b="1" dirty="0">
              <a:solidFill>
                <a:schemeClr val="accent4"/>
              </a:solidFill>
              <a:latin typeface="Open Sans"/>
              <a:ea typeface="Open Sans" charset="0"/>
              <a:cs typeface="Open Sans" charset="0"/>
            </a:endParaRPr>
          </a:p>
          <a:p>
            <a:endParaRPr lang="en-US" sz="6000" b="1" dirty="0">
              <a:solidFill>
                <a:schemeClr val="accent4"/>
              </a:solidFill>
              <a:latin typeface="Open Sans"/>
              <a:ea typeface="Open Sans" charset="0"/>
              <a:cs typeface="Open Sans" charset="0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770743" y="2249714"/>
            <a:ext cx="15501257" cy="1714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endParaRPr lang="nb-NO" sz="4000" dirty="0"/>
          </a:p>
          <a:p>
            <a:pPr lvl="0"/>
            <a:endParaRPr lang="nb-NO" sz="4000" b="1" dirty="0"/>
          </a:p>
          <a:p>
            <a:pPr lvl="0"/>
            <a:r>
              <a:rPr lang="nb-NO" sz="4000" b="1" dirty="0"/>
              <a:t>Smøla kommunestyres vedtak:</a:t>
            </a:r>
          </a:p>
          <a:p>
            <a:pPr lvl="0"/>
            <a:endParaRPr lang="nb-NO" sz="40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b-NO" altLang="nb-NO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Netto driftsresultat i prosent av driftsinntektene skal være på minimum </a:t>
            </a:r>
            <a:r>
              <a:rPr lang="nb-NO" altLang="nb-NO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1,75 %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nb-NO" altLang="nb-NO" sz="3200" dirty="0">
              <a:ea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b-NO" altLang="nb-NO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Generelt disposisjonsfond skal være på minimum </a:t>
            </a:r>
            <a:r>
              <a:rPr lang="nb-NO" altLang="nb-NO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 20 mill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sz="3200" dirty="0">
              <a:ea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b-NO" altLang="nb-NO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Smøla kommune skal ha et eget rentereguleringsfond</a:t>
            </a:r>
            <a:r>
              <a:rPr lang="nb-NO" altLang="nb-NO" sz="32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nb-NO" altLang="nb-NO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minimum tilsvarende det beløp som ble avsatt i 2020, </a:t>
            </a:r>
            <a:r>
              <a:rPr lang="nb-NO" altLang="nb-NO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 mill.</a:t>
            </a:r>
            <a:endParaRPr lang="nb-NO" altLang="nb-NO" sz="3200" b="1" dirty="0">
              <a:ea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sz="3200" dirty="0">
              <a:ea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b-NO" altLang="nb-NO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Havbruksfondet skal være på minimum </a:t>
            </a:r>
            <a:r>
              <a:rPr lang="nb-NO" altLang="nb-NO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 20 mill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nb-NO" altLang="nb-NO" sz="3200" dirty="0">
              <a:ea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b-NO" altLang="nb-NO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Investeringsfond skal være på kr</a:t>
            </a:r>
            <a:r>
              <a:rPr lang="nb-NO" altLang="nb-NO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 mill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sz="3200" dirty="0">
              <a:ea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b-NO" altLang="nb-NO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nb-NO" altLang="nb-NO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genkapitalkrav sett i forhold til årlige brutto investeringer skal være lik landsgjennomsnittet,</a:t>
            </a:r>
            <a:r>
              <a:rPr lang="nb-NO" altLang="nb-NO" sz="3200" dirty="0">
                <a:ea typeface="Times New Roman" panose="02020603050405020304" pitchFamily="18" charset="0"/>
              </a:rPr>
              <a:t> </a:t>
            </a:r>
            <a:r>
              <a:rPr lang="nb-NO" altLang="nb-NO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35 %.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sz="3200" dirty="0">
              <a:ea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nb-NO" altLang="nb-NO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Langsiktig lånegjeld eks pensjonsforpliktelser i prosent av brutto driftsinntektene skal ikke overstige 100 %</a:t>
            </a:r>
            <a:endParaRPr lang="nb-NO" altLang="nb-NO" sz="3200" dirty="0">
              <a:ea typeface="Times New Roman" panose="020206030504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nb-NO" sz="4000" dirty="0"/>
          </a:p>
          <a:p>
            <a:pPr lvl="0"/>
            <a:endParaRPr lang="nb-NO" dirty="0"/>
          </a:p>
          <a:p>
            <a:pPr lvl="0"/>
            <a:endParaRPr lang="nb-NO" dirty="0"/>
          </a:p>
          <a:p>
            <a:pPr lvl="0"/>
            <a:endParaRPr lang="nb-NO" dirty="0"/>
          </a:p>
          <a:p>
            <a:pPr lvl="0"/>
            <a:endParaRPr lang="nb-NO" dirty="0"/>
          </a:p>
          <a:p>
            <a:pPr lvl="0"/>
            <a:endParaRPr lang="nb-NO" dirty="0"/>
          </a:p>
          <a:p>
            <a:pPr lvl="0"/>
            <a:endParaRPr lang="nb-NO" dirty="0"/>
          </a:p>
          <a:p>
            <a:pPr lvl="0"/>
            <a:endParaRPr lang="nb-NO" dirty="0"/>
          </a:p>
          <a:p>
            <a:pPr lvl="0"/>
            <a:endParaRPr lang="nb-NO" dirty="0"/>
          </a:p>
          <a:p>
            <a:pPr lvl="0"/>
            <a:endParaRPr lang="nb-NO" dirty="0"/>
          </a:p>
          <a:p>
            <a:pPr lvl="0"/>
            <a:endParaRPr lang="nb-NO" dirty="0"/>
          </a:p>
          <a:p>
            <a:pPr lvl="0"/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6686121" y="4346713"/>
            <a:ext cx="184731" cy="646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endParaRPr lang="nb-NO" sz="2401" dirty="0" err="1">
              <a:solidFill>
                <a:schemeClr val="accent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14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Bruk av havbruksfond – prinsipper lagt til grunn (side 15)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14998700" cy="8702676"/>
          </a:xfrm>
        </p:spPr>
        <p:txBody>
          <a:bodyPr>
            <a:normAutofit/>
          </a:bodyPr>
          <a:lstStyle/>
          <a:p>
            <a:endParaRPr lang="nb-NO" dirty="0"/>
          </a:p>
          <a:p>
            <a:r>
              <a:rPr lang="nb-NO" sz="3200" dirty="0"/>
              <a:t>I sak om finansielle måltall anbefaler kommunedirektøren at framtidige utbetalinger fra MTV vekst (vekst i maksimalt tillatte biomasse) fortsatt ikke skal brukes til ordinære driftstiltak jfr vedtatt kommuneplan, samfunnsdelen: "</a:t>
            </a:r>
            <a:r>
              <a:rPr lang="nb-NO" sz="3200" b="1" i="1" dirty="0"/>
              <a:t>Midler fra Havbruksfondet er ikke tenkt brukt til ordinære driftsoppgaver</a:t>
            </a:r>
            <a:r>
              <a:rPr lang="nb-NO" sz="3200" i="1" dirty="0"/>
              <a:t>, men til infrastrukturtiltak, næringsutvikling, investeringstiltak, vedlikeholdstiltak, engangstiltak drift og som buffer avsatt av likviditetsgrunner".</a:t>
            </a:r>
            <a:endParaRPr lang="nb-NO" sz="3200" dirty="0"/>
          </a:p>
          <a:p>
            <a:r>
              <a:rPr lang="nb-NO" sz="3200" dirty="0"/>
              <a:t> </a:t>
            </a:r>
          </a:p>
          <a:p>
            <a:r>
              <a:rPr lang="nb-NO" sz="3200" i="1" dirty="0"/>
              <a:t>"Kommunedirektøren vurderer videre i saken at en andel av de årlige utbetalingene fra produksjonsavgift kan brukes til ordinære driftstiltak fra 2022. Kommunedirektøren anbefaler at inntil </a:t>
            </a:r>
            <a:r>
              <a:rPr lang="nb-NO" sz="3200" b="1" i="1" dirty="0"/>
              <a:t>50 % av årlig produksjonsavgift </a:t>
            </a:r>
            <a:r>
              <a:rPr lang="nb-NO" sz="3200" i="1" dirty="0"/>
              <a:t>kan legges inn i ordinær drift. Dette er også signalisert politisk."</a:t>
            </a:r>
            <a:endParaRPr lang="nb-NO" sz="3200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6256000" y="3651250"/>
            <a:ext cx="774700" cy="8702676"/>
          </a:xfrm>
        </p:spPr>
        <p:txBody>
          <a:bodyPr>
            <a:norm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86097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000" dirty="0"/>
              <a:t>kommunedirektørens forslag – bruk av fond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15460692" cy="8702676"/>
          </a:xfrm>
        </p:spPr>
        <p:txBody>
          <a:bodyPr>
            <a:normAutofit fontScale="92500" lnSpcReduction="10000"/>
          </a:bodyPr>
          <a:lstStyle/>
          <a:p>
            <a:r>
              <a:rPr lang="nb-NO" sz="3600" b="1" dirty="0"/>
              <a:t>2023: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/>
              <a:t>Betydelig mindre </a:t>
            </a:r>
            <a:r>
              <a:rPr lang="nb-NO" sz="3600" u="sng" dirty="0"/>
              <a:t>planlagt</a:t>
            </a:r>
            <a:r>
              <a:rPr lang="nb-NO" sz="3600" dirty="0"/>
              <a:t> fondsbruk i 2023 enn i 2022, betydelig mer </a:t>
            </a:r>
            <a:r>
              <a:rPr lang="nb-NO" sz="3600" u="sng" dirty="0"/>
              <a:t>uplanlagt</a:t>
            </a:r>
            <a:r>
              <a:rPr lang="nb-NO" sz="3600" dirty="0"/>
              <a:t> fondsbruk i 2023 enn i 2022, jfr. 2 tertialrapport.</a:t>
            </a:r>
          </a:p>
          <a:p>
            <a:endParaRPr lang="nb-NO" sz="3600" dirty="0"/>
          </a:p>
          <a:p>
            <a:r>
              <a:rPr lang="nb-NO" sz="3600" b="1" dirty="0"/>
              <a:t>2024 – 2027: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/>
              <a:t>Betydelig planlagt fondsbruk i 2024 – 2027 for å legge fram et </a:t>
            </a:r>
            <a:r>
              <a:rPr lang="nb-NO" sz="3600" u="sng" dirty="0"/>
              <a:t>realistisk </a:t>
            </a:r>
            <a:r>
              <a:rPr lang="nb-NO" sz="3600" dirty="0"/>
              <a:t>budsjett i balanse:</a:t>
            </a:r>
          </a:p>
          <a:p>
            <a:endParaRPr lang="nb-NO" sz="3600" dirty="0"/>
          </a:p>
          <a:p>
            <a:r>
              <a:rPr lang="nb-NO" sz="3600" b="1" dirty="0"/>
              <a:t>2024:</a:t>
            </a:r>
            <a:endParaRPr lang="nb-NO" sz="3600" dirty="0"/>
          </a:p>
          <a:p>
            <a:pPr marL="1485900" lvl="1" indent="-571500">
              <a:buFont typeface="Arial" panose="020B0604020202020204" pitchFamily="34" charset="0"/>
              <a:buChar char="•"/>
            </a:pPr>
            <a:r>
              <a:rPr lang="nb-NO" dirty="0"/>
              <a:t>Økt andel havbruksfond - produksjonsavgift i drift/stillinger (100 % -  18 mill)</a:t>
            </a:r>
          </a:p>
          <a:p>
            <a:pPr marL="1485900" lvl="1" indent="-571500">
              <a:buFont typeface="Arial" panose="020B0604020202020204" pitchFamily="34" charset="0"/>
              <a:buChar char="•"/>
            </a:pPr>
            <a:r>
              <a:rPr lang="nb-NO" dirty="0"/>
              <a:t>Havbruksfond MTB i ordinær drift – 23,4 mill</a:t>
            </a:r>
          </a:p>
          <a:p>
            <a:pPr marL="1485900" lvl="1" indent="-571500">
              <a:buFont typeface="Arial" panose="020B0604020202020204" pitchFamily="34" charset="0"/>
              <a:buChar char="•"/>
            </a:pPr>
            <a:r>
              <a:rPr lang="nb-NO" dirty="0"/>
              <a:t>Særavgift vindkraft tilført drift – 5,2 mill (100 %)</a:t>
            </a:r>
          </a:p>
          <a:p>
            <a:pPr marL="1485900" lvl="1" indent="-571500">
              <a:buFont typeface="Arial" panose="020B0604020202020204" pitchFamily="34" charset="0"/>
              <a:buChar char="•"/>
            </a:pPr>
            <a:r>
              <a:rPr lang="nb-NO" dirty="0"/>
              <a:t>Disposisjonsfond IMDI – 1,4 mill</a:t>
            </a:r>
          </a:p>
          <a:p>
            <a:r>
              <a:rPr lang="nb-NO" dirty="0"/>
              <a:t>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6717992" y="3651250"/>
            <a:ext cx="312708" cy="8702676"/>
          </a:xfrm>
        </p:spPr>
        <p:txBody>
          <a:bodyPr>
            <a:normAutofit fontScale="92500" lnSpcReduction="10000"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48297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Havbruksfond 2024 produksjonsavgift – side 15 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6270514" y="3651250"/>
            <a:ext cx="760186" cy="8702676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D1DF8936-40CB-E286-D057-A80A4A1D5F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53419" y="2823828"/>
            <a:ext cx="12853358" cy="9108963"/>
          </a:xfrm>
        </p:spPr>
      </p:pic>
    </p:spTree>
    <p:extLst>
      <p:ext uri="{BB962C8B-B14F-4D97-AF65-F5344CB8AC3E}">
        <p14:creationId xmlns:p14="http://schemas.microsoft.com/office/powerpoint/2010/main" val="10405461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D7554F-AA89-9663-2CBA-A5050DC84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Særavgift vindkraft (2.8) – side 16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1E32BB52-1AC2-ACC3-CCE0-9670D377EE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7300" y="5400136"/>
            <a:ext cx="15066250" cy="3359794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669F0C5-4157-5FBA-5D58-7DE0B609B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813612" y="3651250"/>
            <a:ext cx="217087" cy="8702676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94185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havbruksfond 2024 (side 15)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6589828" y="3651250"/>
            <a:ext cx="440871" cy="8702676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3C952F7-A09A-B11A-8C7A-33B7E9049D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84815" y="2855000"/>
            <a:ext cx="9311444" cy="10130747"/>
          </a:xfrm>
        </p:spPr>
      </p:pic>
    </p:spTree>
    <p:extLst>
      <p:ext uri="{BB962C8B-B14F-4D97-AF65-F5344CB8AC3E}">
        <p14:creationId xmlns:p14="http://schemas.microsoft.com/office/powerpoint/2010/main" val="24140083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dirty="0"/>
              <a:t>havbruksfond 2024 - fornying og utvikling kommunale tjenester (side 15)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6183428" y="3651250"/>
            <a:ext cx="847271" cy="8702676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6" name="Plassholder for innhold 15">
            <a:extLst>
              <a:ext uri="{FF2B5EF4-FFF2-40B4-BE49-F238E27FC236}">
                <a16:creationId xmlns:a16="http://schemas.microsoft.com/office/drawing/2014/main" id="{EE55F8F6-65F6-70EA-28C6-5F4E8D6986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93748" y="2910390"/>
            <a:ext cx="8638841" cy="9184070"/>
          </a:xfrm>
        </p:spPr>
      </p:pic>
    </p:spTree>
    <p:extLst>
      <p:ext uri="{BB962C8B-B14F-4D97-AF65-F5344CB8AC3E}">
        <p14:creationId xmlns:p14="http://schemas.microsoft.com/office/powerpoint/2010/main" val="7367336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investeringer 2024 - 2027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57300" y="2620470"/>
            <a:ext cx="14191717" cy="9931747"/>
          </a:xfrm>
        </p:spPr>
        <p:txBody>
          <a:bodyPr>
            <a:normAutofit fontScale="92500" lnSpcReduction="10000"/>
          </a:bodyPr>
          <a:lstStyle/>
          <a:p>
            <a:endParaRPr lang="nb-NO" sz="3600" dirty="0"/>
          </a:p>
          <a:p>
            <a:pPr lvl="0"/>
            <a:endParaRPr lang="nb-NO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nb-NO" sz="3600" dirty="0"/>
              <a:t>2024		Nytt kjøkken Smøla sykehjem (ferdig januar)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nb-NO" sz="3600" dirty="0"/>
              <a:t>2024		Ombygging Smøla rådhus (politiet)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/>
              <a:t>2024 – 2025	Omsorgsboliger Straumen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nb-NO" sz="3600" dirty="0"/>
              <a:t>2024 – 2026	Barnehager (Brattvær, Innsmøla)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nb-NO" sz="3600" dirty="0"/>
              <a:t>2024		Bredbånd (drift) - ferdigstilles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nb-NO" sz="3600" dirty="0"/>
              <a:t>2024 – 2025	Helseplattformen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nb-NO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nb-NO" sz="3600" b="1" dirty="0"/>
              <a:t>Tidligst 2025:</a:t>
            </a:r>
            <a:br>
              <a:rPr lang="nb-NO" sz="3600" dirty="0"/>
            </a:br>
            <a:r>
              <a:rPr lang="nb-NO" sz="3600" dirty="0"/>
              <a:t>- Vikan Havneutvikling fase 2</a:t>
            </a:r>
            <a:br>
              <a:rPr lang="nb-NO" sz="3600" dirty="0"/>
            </a:br>
            <a:r>
              <a:rPr lang="nb-NO" sz="3600" dirty="0"/>
              <a:t>- Ombygging 2. etg. Smøla helsesenter</a:t>
            </a:r>
            <a:br>
              <a:rPr lang="nb-NO" sz="3600" dirty="0"/>
            </a:br>
            <a:r>
              <a:rPr lang="nb-NO" sz="3600" dirty="0"/>
              <a:t>- Gurisentret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nb-NO" sz="3600" dirty="0"/>
          </a:p>
          <a:p>
            <a:pPr lvl="0"/>
            <a:r>
              <a:rPr lang="nb-NO" sz="3600" dirty="0"/>
              <a:t>     </a:t>
            </a:r>
          </a:p>
          <a:p>
            <a:r>
              <a:rPr lang="nb-NO" dirty="0"/>
              <a:t>                                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81894" y="7346122"/>
            <a:ext cx="8038266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5457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investeringer – Vikan havneutvikling (ansvar 10) 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6067314" y="3651250"/>
            <a:ext cx="963386" cy="8702676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86704820-46F5-2E0E-2AB5-F676DB83FC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29332" y="3381379"/>
            <a:ext cx="12459860" cy="8068885"/>
          </a:xfrm>
        </p:spPr>
      </p:pic>
    </p:spTree>
    <p:extLst>
      <p:ext uri="{BB962C8B-B14F-4D97-AF65-F5344CB8AC3E}">
        <p14:creationId xmlns:p14="http://schemas.microsoft.com/office/powerpoint/2010/main" val="35486792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investering – omsorgsboliger straumen (ansvar 35) side 60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4673942" y="3651250"/>
            <a:ext cx="2356757" cy="8702676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F46EE525-7EF4-D256-E6A9-B25EB00B9C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71012" y="2833941"/>
            <a:ext cx="10755539" cy="9359314"/>
          </a:xfrm>
        </p:spPr>
      </p:pic>
    </p:spTree>
    <p:extLst>
      <p:ext uri="{BB962C8B-B14F-4D97-AF65-F5344CB8AC3E}">
        <p14:creationId xmlns:p14="http://schemas.microsoft.com/office/powerpoint/2010/main" val="1563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600" dirty="0"/>
              <a:t>grunnlag – side 8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57300" y="2873829"/>
            <a:ext cx="12473214" cy="9575347"/>
          </a:xfrm>
        </p:spPr>
        <p:txBody>
          <a:bodyPr>
            <a:normAutofit/>
          </a:bodyPr>
          <a:lstStyle/>
          <a:p>
            <a:r>
              <a:rPr lang="nb-NO" sz="3500" b="1" dirty="0"/>
              <a:t>Følgende dokumenter danner grunnlag for handlingsplan og økonomiplan:</a:t>
            </a:r>
          </a:p>
          <a:p>
            <a:r>
              <a:rPr lang="nb-NO" sz="3500" dirty="0"/>
              <a:t>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Handlingsplan og økonomiplan 2023– 2026</a:t>
            </a:r>
            <a:endParaRPr lang="nb-NO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Årsmelding 2022</a:t>
            </a:r>
            <a:endParaRPr lang="nb-NO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Kommunens økonomireglement (vedtatt i k-sak 0059/16 – 29.09.16)</a:t>
            </a:r>
            <a:endParaRPr lang="nb-NO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Finansielle måltall - Smøla kommune (vedtatt i k-sak 12/21 - 17.06.2021) </a:t>
            </a:r>
            <a:endParaRPr lang="nb-NO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Basiskorrigerte rammer (konsekvensjustert budsjett)</a:t>
            </a:r>
            <a:endParaRPr lang="nb-NO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Politiske vedtak med føringer for ØP</a:t>
            </a:r>
            <a:endParaRPr lang="nb-NO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Kommuneproposisjonen 2024 – </a:t>
            </a:r>
            <a:r>
              <a:rPr lang="nb-NO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Prop. nr 110 S</a:t>
            </a:r>
            <a:endParaRPr lang="nb-NO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Statsbudsjettet 2024 – Prop. Nr 1S </a:t>
            </a:r>
            <a:endParaRPr lang="nb-NO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Nasjonalbudsjettet 2024 - Meld. St. 1</a:t>
            </a:r>
            <a:endParaRPr lang="nb-NO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KS prognosemodell for rammetilskudd og skatt oppdatert 10.10.2023</a:t>
            </a:r>
            <a:endParaRPr lang="nb-NO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4253028" y="3651250"/>
            <a:ext cx="2777671" cy="8702676"/>
          </a:xfrm>
        </p:spPr>
        <p:txBody>
          <a:bodyPr>
            <a:norm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77058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investering – barnehager (ansvar 21) side 44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5965714" y="3651250"/>
            <a:ext cx="1064986" cy="8702676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B861E080-6085-A507-777B-92D07CE05D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77042" y="3381378"/>
            <a:ext cx="12956875" cy="8360553"/>
          </a:xfrm>
        </p:spPr>
      </p:pic>
    </p:spTree>
    <p:extLst>
      <p:ext uri="{BB962C8B-B14F-4D97-AF65-F5344CB8AC3E}">
        <p14:creationId xmlns:p14="http://schemas.microsoft.com/office/powerpoint/2010/main" val="5134174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BED8CB-A016-08E7-4FF5-A283C4AD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helseplattformen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A68EB087-A0A0-AAC4-A8E9-6363E71A18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96292" y="2914419"/>
            <a:ext cx="14381016" cy="9229393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7FF1696-42CA-5703-C2A9-1837F57E4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77308" y="3651250"/>
            <a:ext cx="1153391" cy="8702676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05582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800" i="1" dirty="0"/>
              <a:t>Kommuneplan – samfunnsdelen -  mål og strategier </a:t>
            </a:r>
            <a:br>
              <a:rPr lang="nb-NO" sz="4800" dirty="0"/>
            </a:br>
            <a:r>
              <a:rPr lang="nb-NO" sz="4800" dirty="0"/>
              <a:t>hva skal prioriteres?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nb-NO" dirty="0"/>
          </a:p>
          <a:p>
            <a:pPr fontAlgn="base"/>
            <a:r>
              <a:rPr lang="nb-NO" b="1" dirty="0"/>
              <a:t>Ta vare på Smøla  - Miljømessig bærekraft</a:t>
            </a:r>
            <a:r>
              <a:rPr lang="nb-NO" dirty="0"/>
              <a:t> </a:t>
            </a:r>
          </a:p>
          <a:p>
            <a:pPr fontAlgn="base"/>
            <a:r>
              <a:rPr lang="nb-NO" dirty="0"/>
              <a:t>Smøla vil ta vare på naturressurser og kulturlandskap ved å kombinere bruk og vern </a:t>
            </a:r>
          </a:p>
          <a:p>
            <a:pPr fontAlgn="base"/>
            <a:r>
              <a:rPr lang="nb-NO" dirty="0"/>
              <a:t>Smøla vil fortsatt være vertskommune for produksjon og bruk av alternativ energi </a:t>
            </a:r>
          </a:p>
          <a:p>
            <a:pPr fontAlgn="base"/>
            <a:r>
              <a:rPr lang="nb-NO" dirty="0"/>
              <a:t>Smøla vil ha mindre utslipp og forsøpling fra innbyggere og næringsliv </a:t>
            </a:r>
          </a:p>
          <a:p>
            <a:pPr fontAlgn="base"/>
            <a:r>
              <a:rPr lang="nb-NO" dirty="0"/>
              <a:t>Smøla vil ta vare på miljøet og bidra til redusert klimagassutslipp </a:t>
            </a:r>
          </a:p>
          <a:p>
            <a:pPr fontAlgn="base"/>
            <a:r>
              <a:rPr lang="nb-NO" dirty="0"/>
              <a:t> </a:t>
            </a:r>
          </a:p>
          <a:p>
            <a:pPr fontAlgn="base"/>
            <a:r>
              <a:rPr lang="nb-NO" b="1" dirty="0"/>
              <a:t>Gode hverdagsliv – Sosial bærekraft </a:t>
            </a:r>
          </a:p>
          <a:p>
            <a:pPr fontAlgn="base"/>
            <a:r>
              <a:rPr lang="nb-NO" dirty="0"/>
              <a:t>Smøla vil gi barn og unge et godt utgangspunkt for å mestre hverdagen </a:t>
            </a:r>
          </a:p>
          <a:p>
            <a:pPr fontAlgn="base"/>
            <a:r>
              <a:rPr lang="nb-NO" dirty="0"/>
              <a:t>Smøla vil ha aktive innbyggere som klarer seg best mulig gjennom livet </a:t>
            </a:r>
          </a:p>
          <a:p>
            <a:pPr fontAlgn="base"/>
            <a:r>
              <a:rPr lang="nb-NO" dirty="0"/>
              <a:t>Smøla vil ha levende bygder som gir bolyst og et godt nærmiljø </a:t>
            </a:r>
          </a:p>
          <a:p>
            <a:pPr fontAlgn="base"/>
            <a:r>
              <a:rPr lang="nb-NO" dirty="0"/>
              <a:t>Smøla skal være en trygg og sikker kommune.  </a:t>
            </a:r>
          </a:p>
          <a:p>
            <a:pPr fontAlgn="base"/>
            <a:r>
              <a:rPr lang="nb-NO" dirty="0"/>
              <a:t> </a:t>
            </a:r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fontAlgn="base"/>
            <a:r>
              <a:rPr lang="nb-NO" dirty="0"/>
              <a:t> </a:t>
            </a:r>
          </a:p>
          <a:p>
            <a:pPr fontAlgn="base"/>
            <a:r>
              <a:rPr lang="nb-NO" b="1" dirty="0"/>
              <a:t>Blå og grønn vekst – økonomisk bærekraft </a:t>
            </a:r>
          </a:p>
          <a:p>
            <a:pPr fontAlgn="base"/>
            <a:r>
              <a:rPr lang="nb-NO" dirty="0"/>
              <a:t>Smøla vil ha et mangfoldig næringsliv med god tilgang på arbeidsplasser </a:t>
            </a:r>
          </a:p>
          <a:p>
            <a:pPr fontAlgn="base"/>
            <a:r>
              <a:rPr lang="nb-NO" dirty="0"/>
              <a:t>Smøla vil ha gode samferdselsløsninger </a:t>
            </a:r>
          </a:p>
          <a:p>
            <a:pPr fontAlgn="base"/>
            <a:r>
              <a:rPr lang="nb-NO" dirty="0"/>
              <a:t>Smøla vil ha stabil og sikker leveranse av strøm, høyhastighetsbredbånd og mobilnettløsninger </a:t>
            </a:r>
          </a:p>
          <a:p>
            <a:pPr fontAlgn="base"/>
            <a:r>
              <a:rPr lang="nb-NO" dirty="0"/>
              <a:t>Smøla vil være en attraktiv bo- og tilflyttingskommune </a:t>
            </a:r>
          </a:p>
          <a:p>
            <a:pPr fontAlgn="base"/>
            <a:r>
              <a:rPr lang="nb-NO" dirty="0"/>
              <a:t> </a:t>
            </a:r>
          </a:p>
          <a:p>
            <a:pPr fontAlgn="base"/>
            <a:r>
              <a:rPr lang="nb-NO" b="1" dirty="0"/>
              <a:t>Samarbeid for å nå målene </a:t>
            </a:r>
          </a:p>
          <a:p>
            <a:pPr fontAlgn="base"/>
            <a:r>
              <a:rPr lang="nb-NO" dirty="0"/>
              <a:t>Samarbeid internt i kommuneorganisasjonen </a:t>
            </a:r>
          </a:p>
          <a:p>
            <a:pPr fontAlgn="base"/>
            <a:r>
              <a:rPr lang="nb-NO" dirty="0"/>
              <a:t>Samarbeid med andre kommuner, regionale og statlige organ </a:t>
            </a:r>
          </a:p>
          <a:p>
            <a:pPr fontAlgn="base"/>
            <a:r>
              <a:rPr lang="nb-NO" dirty="0"/>
              <a:t>Samarbeid med sivilsamfunnet 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74218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10 stab støtte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57299" y="3651250"/>
            <a:ext cx="9126963" cy="8702676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/>
              <a:t>Store bygge- og anleggsprosjekt under planlegging og gjennomføring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/>
              <a:t>Smøla havn og industripark:</a:t>
            </a:r>
            <a:br>
              <a:rPr lang="nb-NO" sz="3600" dirty="0"/>
            </a:br>
            <a:r>
              <a:rPr lang="nb-NO" sz="3600" dirty="0"/>
              <a:t>- kaiprosjekt KNH IKS</a:t>
            </a:r>
            <a:br>
              <a:rPr lang="nb-NO" sz="3600" dirty="0"/>
            </a:br>
            <a:r>
              <a:rPr lang="nb-NO" sz="3600" dirty="0"/>
              <a:t>- fase 2 tidligst 2025, men avklaringer vann, strøm </a:t>
            </a:r>
            <a:r>
              <a:rPr lang="nb-NO" sz="3600" dirty="0" err="1"/>
              <a:t>etc</a:t>
            </a:r>
            <a:endParaRPr lang="nb-NO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/>
              <a:t>Ny avtaleperiode ambulansebåt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/>
              <a:t>Ny leieavtale politiet – oppgradering av lokaler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/>
              <a:t>Revidering planer i hht planstrategi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/>
              <a:t>Beredskap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/>
              <a:t>Interkommunalt samarbeid, Samarbeid med regionale og statlige myndigheter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/>
              <a:t>Utredning svømmehall/plankomite 2027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/>
              <a:t>Rekruttering: rekrutteringtilskudd og videreføring rekrutteringsprosjekt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/>
              <a:t>Sentrumsutvikling - sentrumsforening</a:t>
            </a:r>
          </a:p>
          <a:p>
            <a:endParaRPr lang="nb-NO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84262" y="3840480"/>
            <a:ext cx="7725558" cy="428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4016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12 publikumssenter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b-NO" sz="3600" dirty="0">
              <a:latin typeface="Open Sans"/>
              <a:ea typeface="Open Sans"/>
              <a:cs typeface="Open Sans"/>
            </a:endParaRPr>
          </a:p>
          <a:p>
            <a:endParaRPr lang="nb-NO" sz="3600" dirty="0">
              <a:latin typeface="Open Sans"/>
              <a:ea typeface="Open Sans"/>
              <a:cs typeface="Open Sa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>
                <a:latin typeface="Open Sans"/>
                <a:ea typeface="Open Sans"/>
                <a:cs typeface="Open Sans"/>
              </a:rPr>
              <a:t>Avlevering uordnet planarkiv til IKA Møre og Romsdal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>
                <a:latin typeface="Open Sans"/>
              </a:rPr>
              <a:t>Nytt biblioteksystem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>
                <a:latin typeface="Open Sans"/>
              </a:rPr>
              <a:t>IKT – fellesprosjekt IKT Orkide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>
                <a:latin typeface="Open Sans"/>
              </a:rPr>
              <a:t>IKT/datautstyr - lokalt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>
                <a:latin typeface="Open Sans"/>
              </a:rPr>
              <a:t>BUA</a:t>
            </a:r>
          </a:p>
          <a:p>
            <a:endParaRPr lang="nb-NO" sz="3600" dirty="0"/>
          </a:p>
          <a:p>
            <a:endParaRPr lang="nb-NO" sz="3200" dirty="0"/>
          </a:p>
        </p:txBody>
      </p:sp>
      <p:pic>
        <p:nvPicPr>
          <p:cNvPr id="5126" name="Picture 6" descr="https://northeurope1-mediap.svc.ms/transform/thumbnail?provider=spo&amp;inputFormat=jpg&amp;cs=fFNQTw&amp;docid=https%3A%2F%2Fiktorkide.sharepoint.com%3A443%2F_api%2Fv2.0%2Fdrives%2Fb!O8Gb_8MA_EmICJXpSpvAfyrvKpGcz15AnUEGw0MMqEjFePZfz8nsQ52_-kE6dgoH%2Fitems%2F01PQUNWSGWJZNY7Y3VBNH24H7H46U76LGS%3Fversion%3DPublished&amp;access_token=eyJ0eXAiOiJKV1QiLCJhbGciOiJub25lIn0.eyJhdWQiOiIwMDAwMDAwMy0wMDAwLTBmZjEtY2UwMC0wMDAwMDAwMDAwMDAvaWt0b3JraWRlLnNoYXJlcG9pbnQuY29tQDNiY2JlZjk3LTZjYWEtNDU1NS1iZTdjLWRmYTAwMDY4YzBkMCIsImlzcyI6IjAwMDAwMDAzLTAwMDAtMGZmMS1jZTAwLTAwMDAwMDAwMDAwMCIsIm5iZiI6IjE2MjM1ODU2MDAiLCJleHAiOiIxNjIzNjA3MjAwIiwiZW5kcG9pbnR1cmwiOiI1alhuMXk5WVI5V2VYMUV0Z0xNWjZkNnVFUGY4OW1wbFYzYmVZWnhRbS9rPSIsImVuZHBvaW50dXJsTGVuZ3RoIjoiMTE2IiwiaXNsb29wYmFjayI6IlRydWUiLCJ2ZXIiOiJoYXNoZWRwcm9vZnRva2VuIiwic2l0ZWlkIjoiWm1ZNVltTXhNMkl0TURCak15MDBPV1pqTFRnNE1EZ3RPVFZsT1RSaE9XSmpNRGRtIiwic2lnbmluX3N0YXRlIjoiW1wia21zaVwiXSIsIm5hbWVpZCI6IjAjLmZ8bWVtYmVyc2hpcHxiaXJnaXQuZWNraG9mZkBzbW9sYS5rb21tdW5lLm5vIiwibmlpIjoibWljcm9zb2Z0LnNoYXJlcG9pbnQiLCJpc3VzZXIiOiJ0cnVlIiwiY2FjaGVrZXkiOiIwaC5mfG1lbWJlcnNoaXB8MTAwM2JmZmRhMmE0NWE3NUBsaXZlLmNvbSIsInR0IjoiMCIsInVzZVBlcnNpc3RlbnRDb29raWUiOiIzIn0.Z3hVNitJMzhJeG1LcWpKYmMzckxwRnBGcU9SQjh3Y1pMdGF0Zi9Ed1VlST0&amp;encodeFailures=1&amp;width=1872&amp;height=781&amp;srcWidth=&amp;srcHeight=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7514421"/>
            <a:ext cx="6278476" cy="471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6">
            <a:extLst>
              <a:ext uri="{FF2B5EF4-FFF2-40B4-BE49-F238E27FC236}">
                <a16:creationId xmlns:a16="http://schemas.microsoft.com/office/drawing/2014/main" id="{BD6B7118-1DFC-408C-B83C-EAFE6ABDD6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314" b="19622"/>
          <a:stretch/>
        </p:blipFill>
        <p:spPr>
          <a:xfrm>
            <a:off x="11920473" y="1673524"/>
            <a:ext cx="4567139" cy="4907499"/>
          </a:xfrm>
        </p:spPr>
      </p:pic>
    </p:spTree>
    <p:extLst>
      <p:ext uri="{BB962C8B-B14F-4D97-AF65-F5344CB8AC3E}">
        <p14:creationId xmlns:p14="http://schemas.microsoft.com/office/powerpoint/2010/main" val="2600769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21 barnehage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57300" y="2960914"/>
            <a:ext cx="11251002" cy="93930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endParaRPr lang="nb-NO" sz="3600" dirty="0"/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nb-NO" sz="3600" dirty="0"/>
              <a:t>Ny Brattvær barnehage 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nb-NO" sz="3600" dirty="0"/>
              <a:t>Ny Innsmøla barnehage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nb-NO" sz="3600" dirty="0"/>
              <a:t>Utredning/forprosjekt Veiholmen og Nordsmøla barnehage (2025)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nb-NO" sz="3600" dirty="0"/>
              <a:t>Økt administrasjonsressurs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endParaRPr lang="nb-NO" sz="3600" dirty="0"/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nb-NO" sz="3600" dirty="0"/>
              <a:t>Finansiering økt antall plasser fra 120 – 140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nb-NO" sz="3600" dirty="0"/>
              <a:t>Sommerstengte barnehager (egen sak)</a:t>
            </a:r>
            <a:br>
              <a:rPr lang="nb-NO" sz="3600" dirty="0"/>
            </a:br>
            <a:endParaRPr lang="nb-NO" sz="3600" dirty="0"/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nb-NO" sz="3600" dirty="0"/>
              <a:t>Felles oppvekstplan</a:t>
            </a:r>
          </a:p>
          <a:p>
            <a:pPr fontAlgn="base"/>
            <a:endParaRPr lang="nb-NO" sz="3600" dirty="0"/>
          </a:p>
          <a:p>
            <a:pPr fontAlgn="base"/>
            <a:endParaRPr lang="nb-NO" dirty="0"/>
          </a:p>
          <a:p>
            <a:pPr fontAlgn="base"/>
            <a:endParaRPr lang="nb-NO" dirty="0"/>
          </a:p>
          <a:p>
            <a:pPr fontAlgn="base"/>
            <a:endParaRPr lang="nb-NO" dirty="0"/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07521EC-6B8A-CA61-5A74-263320397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34248" y="3651250"/>
            <a:ext cx="1796451" cy="8702676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895948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0C0D4-E596-60A4-2589-0BA1FDD74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barnehage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57A6B08E-CC57-F09A-93E6-41CF481E47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80479" y="3381379"/>
            <a:ext cx="12259808" cy="8376878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D83B135-AD40-261F-E156-4331AB294B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309918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22 - 23 GRunnskole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57300" y="3323321"/>
            <a:ext cx="8567184" cy="881062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Stabilt elevtall, for 2023/2024 203 (+1) elever. Økt antall elever med særskilte behov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Oppvekstreform/barnevernsreform (BTI/BTS)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Ny kompetanse i skolen: </a:t>
            </a:r>
            <a:br>
              <a:rPr lang="nb-NO" sz="2800" dirty="0"/>
            </a:br>
            <a:r>
              <a:rPr lang="nb-NO" sz="2800" dirty="0"/>
              <a:t>- helse- og sosialfaglige utdanninger, 2-årig prosjekt barneskole</a:t>
            </a:r>
            <a:br>
              <a:rPr lang="nb-NO" sz="2800" dirty="0"/>
            </a:br>
            <a:r>
              <a:rPr lang="nb-NO" sz="2800" dirty="0"/>
              <a:t>- «Kompetanseløftet for spesialpedagogikk og inkluderende praksis», 2 årig prosjekt ungdomsskole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Økt behov for kjøp av tjenester fra andre kommuner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Gratis SFO 1. og 2. klasse inntil 12 timer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Rekruttere undervisningspersonell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Kompetanse for kvalitet: etter - og videreutdanning i tråd med nasjonale krav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Felles oppvekstplan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Oppvekstnettverk Nordmøre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pPr lvl="1"/>
            <a:endParaRPr lang="nb-NO" sz="2000" dirty="0"/>
          </a:p>
        </p:txBody>
      </p:sp>
      <p:pic>
        <p:nvPicPr>
          <p:cNvPr id="4098" name="Picture 2" descr="https://northeurope1-mediap.svc.ms/transform/thumbnail?provider=spo&amp;inputFormat=jpg&amp;cs=fFNQTw&amp;docid=https%3A%2F%2Fiktorkide.sharepoint.com%3A443%2F_api%2Fv2.0%2Fdrives%2Fb!O8Gb_8MA_EmICJXpSpvAfyrvKpGcz15AnUEGw0MMqEjFePZfz8nsQ52_-kE6dgoH%2Fitems%2F01PQUNWSDGXDNA3Y6HOVDJORIBE7VKIUN2%3Fversion%3DPublished&amp;access_token=eyJ0eXAiOiJKV1QiLCJhbGciOiJub25lIn0.eyJhdWQiOiIwMDAwMDAwMy0wMDAwLTBmZjEtY2UwMC0wMDAwMDAwMDAwMDAvaWt0b3JraWRlLnNoYXJlcG9pbnQuY29tQDNiY2JlZjk3LTZjYWEtNDU1NS1iZTdjLWRmYTAwMDY4YzBkMCIsImlzcyI6IjAwMDAwMDAzLTAwMDAtMGZmMS1jZTAwLTAwMDAwMDAwMDAwMCIsIm5iZiI6IjE2MjM1ODU2MDAiLCJleHAiOiIxNjIzNjA3MjAwIiwiZW5kcG9pbnR1cmwiOiI1alhuMXk5WVI5V2VYMUV0Z0xNWjZkNnVFUGY4OW1wbFYzYmVZWnhRbS9rPSIsImVuZHBvaW50dXJsTGVuZ3RoIjoiMTE2IiwiaXNsb29wYmFjayI6IlRydWUiLCJ2ZXIiOiJoYXNoZWRwcm9vZnRva2VuIiwic2l0ZWlkIjoiWm1ZNVltTXhNMkl0TURCak15MDBPV1pqTFRnNE1EZ3RPVFZsT1RSaE9XSmpNRGRtIiwic2lnbmluX3N0YXRlIjoiW1wia21zaVwiXSIsIm5hbWVpZCI6IjAjLmZ8bWVtYmVyc2hpcHxiaXJnaXQuZWNraG9mZkBzbW9sYS5rb21tdW5lLm5vIiwibmlpIjoibWljcm9zb2Z0LnNoYXJlcG9pbnQiLCJpc3VzZXIiOiJ0cnVlIiwiY2FjaGVrZXkiOiIwaC5mfG1lbWJlcnNoaXB8MTAwM2JmZmRhMmE0NWE3NUBsaXZlLmNvbSIsInR0IjoiMCIsInVzZVBlcnNpc3RlbnRDb29raWUiOiIzIn0.Z3hVNitJMzhJeG1LcWpKYmMzckxwRnBGcU9SQjh3Y1pMdGF0Zi9Ed1VlST0&amp;encodeFailures=1&amp;width=952&amp;height=520&amp;srcWidth=2048&amp;srcHeight=11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773" y="5252484"/>
            <a:ext cx="7317749" cy="398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336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23 ungdomsskole</a:t>
            </a:r>
            <a:br>
              <a:rPr lang="nb-NO" dirty="0"/>
            </a:br>
            <a:r>
              <a:rPr lang="nb-NO" dirty="0"/>
              <a:t>- </a:t>
            </a:r>
            <a:r>
              <a:rPr lang="nb-NO" sz="5400" dirty="0"/>
              <a:t>Kulturskole, FT og VO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7895708"/>
          </a:xfrm>
        </p:spPr>
        <p:txBody>
          <a:bodyPr>
            <a:normAutofit/>
          </a:bodyPr>
          <a:lstStyle/>
          <a:p>
            <a:r>
              <a:rPr lang="nb-NO" sz="2800" u="sng" dirty="0"/>
              <a:t>Kulturskole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Høyt antall elever over lang tid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Videreutvikle tilbud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Tilbud tilpasses søkere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Godt kvalifiserte ansatte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Ungdomsklubben Stormen</a:t>
            </a:r>
          </a:p>
          <a:p>
            <a:endParaRPr lang="nb-NO" sz="2800" dirty="0"/>
          </a:p>
          <a:p>
            <a:r>
              <a:rPr lang="nb-NO" sz="2800" u="sng" dirty="0"/>
              <a:t>Flyktningtjenesten og VO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/>
              <a:t>Tilpasse tjenesten i forhold til økt antall bosatte</a:t>
            </a: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nb-NO" sz="2800" dirty="0"/>
              <a:t>Antall bosatte 2022 – 37 pers.</a:t>
            </a: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nb-NO" sz="2800" dirty="0"/>
              <a:t>Vedtak bosetting 2023 – 20 personer</a:t>
            </a: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nb-NO" sz="2800" dirty="0"/>
              <a:t>2024: anslått 10 – 15 personer</a:t>
            </a:r>
          </a:p>
          <a:p>
            <a:endParaRPr lang="nb-NO" sz="3600" dirty="0"/>
          </a:p>
          <a:p>
            <a:endParaRPr lang="nb-NO" sz="3600" dirty="0"/>
          </a:p>
          <a:p>
            <a:endParaRPr lang="nb-NO" sz="3600" dirty="0"/>
          </a:p>
          <a:p>
            <a:endParaRPr lang="nb-NO" sz="3600" dirty="0"/>
          </a:p>
        </p:txBody>
      </p:sp>
      <p:pic>
        <p:nvPicPr>
          <p:cNvPr id="8196" name="Picture 4" descr="https://northeurope1-mediap.svc.ms/transform/thumbnail?provider=spo&amp;inputFormat=jpg&amp;cs=fFNQTw&amp;docid=https%3A%2F%2Fiktorkide.sharepoint.com%3A443%2F_api%2Fv2.0%2Fdrives%2Fb!O8Gb_8MA_EmICJXpSpvAfyrvKpGcz15AnUEGw0MMqEjFePZfz8nsQ52_-kE6dgoH%2Fitems%2F01PQUNWSCCB4I6CVDRUVDZVHOYHFDUH7JJ%3Fversion%3DPublished&amp;access_token=eyJ0eXAiOiJKV1QiLCJhbGciOiJub25lIn0.eyJhdWQiOiIwMDAwMDAwMy0wMDAwLTBmZjEtY2UwMC0wMDAwMDAwMDAwMDAvaWt0b3JraWRlLnNoYXJlcG9pbnQuY29tQDNiY2JlZjk3LTZjYWEtNDU1NS1iZTdjLWRmYTAwMDY4YzBkMCIsImlzcyI6IjAwMDAwMDAzLTAwMDAtMGZmMS1jZTAwLTAwMDAwMDAwMDAwMCIsIm5iZiI6IjE2MjM1ODU2MDAiLCJleHAiOiIxNjIzNjA3MjAwIiwiZW5kcG9pbnR1cmwiOiI1alhuMXk5WVI5V2VYMUV0Z0xNWjZkNnVFUGY4OW1wbFYzYmVZWnhRbS9rPSIsImVuZHBvaW50dXJsTGVuZ3RoIjoiMTE2IiwiaXNsb29wYmFjayI6IlRydWUiLCJ2ZXIiOiJoYXNoZWRwcm9vZnRva2VuIiwic2l0ZWlkIjoiWm1ZNVltTXhNMkl0TURCak15MDBPV1pqTFRnNE1EZ3RPVFZsT1RSaE9XSmpNRGRtIiwic2lnbmluX3N0YXRlIjoiW1wia21zaVwiXSIsIm5hbWVpZCI6IjAjLmZ8bWVtYmVyc2hpcHxiaXJnaXQuZWNraG9mZkBzbW9sYS5rb21tdW5lLm5vIiwibmlpIjoibWljcm9zb2Z0LnNoYXJlcG9pbnQiLCJpc3VzZXIiOiJ0cnVlIiwiY2FjaGVrZXkiOiIwaC5mfG1lbWJlcnNoaXB8MTAwM2JmZmRhMmE0NWE3NUBsaXZlLmNvbSIsInR0IjoiMCIsInVzZVBlcnNpc3RlbnRDb29raWUiOiIzIn0.Z3hVNitJMzhJeG1LcWpKYmMzckxwRnBGcU9SQjh3Y1pMdGF0Zi9Ed1VlST0&amp;encodeFailures=1&amp;width=1872&amp;height=781&amp;srcWidth=&amp;srcHeight=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7249677"/>
            <a:ext cx="7772400" cy="45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7146" y="1625599"/>
            <a:ext cx="3453357" cy="449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340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30 nav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12786504" cy="8702676"/>
          </a:xfrm>
        </p:spPr>
        <p:txBody>
          <a:bodyPr>
            <a:norm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endParaRPr lang="nb-NO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nb-NO" sz="3600" dirty="0"/>
              <a:t>Vedtak endret organisering 11.5.2023/sak 15/23 - implementering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n-NO" sz="3600" dirty="0"/>
              <a:t>Sikre finansiering av boligkjøp for personer i målgrunnen for Husbanken startlån– økt låneramme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n-NO" sz="3600" dirty="0"/>
              <a:t>Tilføring ramme tilsvarende 50 % stilling (midlertidig)</a:t>
            </a:r>
            <a:endParaRPr lang="nb-NO" sz="3600" u="sng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171527" y="1122000"/>
            <a:ext cx="2562467" cy="2259379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41E1B3D-7C43-15E9-1B0C-E971AA8C5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838" y="8436634"/>
            <a:ext cx="9292004" cy="300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7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Kommuneplan – samfunnsdelen </a:t>
            </a:r>
            <a:br>
              <a:rPr lang="nb-NO" sz="5400" dirty="0"/>
            </a:br>
            <a:r>
              <a:rPr lang="nb-NO" sz="5400" dirty="0"/>
              <a:t>(side 4 – 7) – Mål </a:t>
            </a:r>
            <a:r>
              <a:rPr lang="nb-NO" sz="5400"/>
              <a:t>og strategier</a:t>
            </a:r>
            <a:endParaRPr lang="nb-NO" sz="54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53668" y="3651250"/>
            <a:ext cx="9568846" cy="8708490"/>
          </a:xfrm>
          <a:prstGeom prst="rect">
            <a:avLst/>
          </a:prstGeom>
        </p:spPr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724572" y="3651250"/>
            <a:ext cx="7306128" cy="8702676"/>
          </a:xfrm>
        </p:spPr>
        <p:txBody>
          <a:bodyPr/>
          <a:lstStyle/>
          <a:p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57217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31 helse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886700" cy="87026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nb-NO" sz="3500" dirty="0">
              <a:latin typeface="Open Sans"/>
              <a:ea typeface="Open Sans"/>
              <a:cs typeface="Open Sa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500" dirty="0">
                <a:latin typeface="Open Sans"/>
                <a:ea typeface="Open Sans"/>
                <a:cs typeface="Open Sans"/>
              </a:rPr>
              <a:t>Enhet helse etableres fra 2024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500" dirty="0">
                <a:latin typeface="Open Sans"/>
                <a:ea typeface="Open Sans"/>
                <a:cs typeface="Open Sans"/>
              </a:rPr>
              <a:t>Ny fastlegehjemmel fra 2024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500" dirty="0">
                <a:latin typeface="Open Sans"/>
                <a:ea typeface="Open Sans"/>
                <a:cs typeface="Open Sans"/>
              </a:rPr>
              <a:t>Helseplattformen – okt. </a:t>
            </a:r>
            <a:r>
              <a:rPr lang="nb-NO" sz="3500">
                <a:latin typeface="Open Sans"/>
                <a:ea typeface="Open Sans"/>
                <a:cs typeface="Open Sans"/>
              </a:rPr>
              <a:t>2024</a:t>
            </a:r>
            <a:endParaRPr lang="nb-NO" sz="3500" dirty="0">
              <a:latin typeface="Open Sans"/>
              <a:ea typeface="Open Sans"/>
              <a:cs typeface="Open Sa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500" dirty="0">
                <a:latin typeface="Open Sans"/>
                <a:ea typeface="Open Sans"/>
                <a:cs typeface="Open Sans"/>
              </a:rPr>
              <a:t>Medisinsk utstyr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500" dirty="0">
                <a:latin typeface="Open Sans"/>
                <a:ea typeface="Open Sans"/>
                <a:cs typeface="Open Sans"/>
              </a:rPr>
              <a:t>Plan – beredskap og smittevern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500" dirty="0">
                <a:latin typeface="Open Sans"/>
                <a:ea typeface="Open Sans"/>
                <a:cs typeface="Open Sans"/>
              </a:rPr>
              <a:t>Oppvekstreform/barnevernreform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500" dirty="0">
                <a:latin typeface="Open Sans"/>
                <a:ea typeface="Open Sans"/>
                <a:cs typeface="Open Sans"/>
              </a:rPr>
              <a:t>Smøla helsesenter – kontorsituasjon og møtefasilit</a:t>
            </a:r>
            <a:r>
              <a:rPr lang="nb-NO" sz="4000" dirty="0">
                <a:latin typeface="Open Sans"/>
                <a:ea typeface="Open Sans"/>
                <a:cs typeface="Open Sans"/>
              </a:rPr>
              <a:t>eter</a:t>
            </a:r>
            <a:endParaRPr lang="nb-NO" sz="4000" dirty="0">
              <a:ea typeface="Open Sans"/>
              <a:cs typeface="Open Sa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000" dirty="0">
              <a:latin typeface="Open Sans"/>
              <a:ea typeface="Open Sans"/>
              <a:cs typeface="Open Sans"/>
            </a:endParaRPr>
          </a:p>
          <a:p>
            <a:pPr>
              <a:buFont typeface="Arial"/>
              <a:buChar char="•"/>
            </a:pPr>
            <a:endParaRPr lang="nb-NO" sz="4000" dirty="0">
              <a:ea typeface="Open Sans" charset="0"/>
              <a:cs typeface="Open Sans" charset="0"/>
            </a:endParaRPr>
          </a:p>
          <a:p>
            <a:pPr marL="571500" indent="-571500">
              <a:buFontTx/>
              <a:buChar char="-"/>
            </a:pPr>
            <a:endParaRPr lang="nb-NO" sz="4000" dirty="0">
              <a:ea typeface="Open Sans" charset="0"/>
              <a:cs typeface="Open Sans" charset="0"/>
            </a:endParaRP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003F5BED-8C70-A61B-A777-B50558F278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548574" y="2597560"/>
            <a:ext cx="6482125" cy="9015506"/>
          </a:xfrm>
        </p:spPr>
      </p:pic>
    </p:spTree>
    <p:extLst>
      <p:ext uri="{BB962C8B-B14F-4D97-AF65-F5344CB8AC3E}">
        <p14:creationId xmlns:p14="http://schemas.microsoft.com/office/powerpoint/2010/main" val="742482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32 aktivitet og boveiledning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nb-NO" sz="3600" dirty="0">
              <a:latin typeface="Open Sans"/>
              <a:ea typeface="Open Sans"/>
              <a:cs typeface="Open Sa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>
                <a:latin typeface="Open Sans"/>
                <a:ea typeface="Open Sans"/>
                <a:cs typeface="Open Sans"/>
              </a:rPr>
              <a:t>Tilført ramme 5,2 mill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>
                <a:latin typeface="Open Sans"/>
                <a:ea typeface="Open Sans"/>
                <a:cs typeface="Open Sans"/>
              </a:rPr>
              <a:t>Reduksjon merforbruk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>
                <a:latin typeface="Open Sans"/>
                <a:ea typeface="Open Sans"/>
                <a:cs typeface="Open Sans"/>
              </a:rPr>
              <a:t>Bemanningsplan og turnus – Rådhusveien bofellesskap og Hopen Bofellesskap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>
                <a:latin typeface="Open Sans"/>
              </a:rPr>
              <a:t>Velferdsteknologi</a:t>
            </a:r>
            <a:endParaRPr lang="nb-NO" sz="3600" dirty="0">
              <a:latin typeface="Open Sans"/>
              <a:ea typeface="Open Sans"/>
              <a:cs typeface="Open Sa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>
                <a:latin typeface="Open Sans"/>
                <a:ea typeface="Open Sans"/>
                <a:cs typeface="Open Sans"/>
              </a:rPr>
              <a:t>Kjøp av tjenestebil (2023)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200" dirty="0">
                <a:latin typeface="Open Sans"/>
                <a:ea typeface="Open Sans"/>
                <a:cs typeface="Open Sans"/>
              </a:rPr>
              <a:t>Tilpasninger Hopen Bofellesskap -</a:t>
            </a:r>
            <a:endParaRPr lang="nb-NO" sz="3600" dirty="0">
              <a:latin typeface="Open Sans"/>
            </a:endParaRPr>
          </a:p>
          <a:p>
            <a:endParaRPr lang="nb-NO" dirty="0">
              <a:ea typeface="Open Sans"/>
              <a:cs typeface="Open Sans"/>
            </a:endParaRP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3504" y="6858000"/>
            <a:ext cx="10034496" cy="330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546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34 serviceavdelinga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nb-NO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/>
              <a:t>Nytt kjøkken Smøla sykehjem 2024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/>
              <a:t>Utstyr renhold, postkjøkken/avdelingene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/>
              <a:t>Oppgradering vaskeri (vedlikeholdsplan)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/>
              <a:t>Kost og ernæring – reduksjon matsvinn</a:t>
            </a:r>
          </a:p>
          <a:p>
            <a:endParaRPr lang="nb-NO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10242" name="Picture 2" descr="https://northeurope1-mediap.svc.ms/transform/thumbnail?provider=spo&amp;inputFormat=jpg&amp;cs=fFNQTw&amp;docid=https%3A%2F%2Fiktorkide.sharepoint.com%3A443%2F_api%2Fv2.0%2Fdrives%2Fb!O8Gb_8MA_EmICJXpSpvAfyrvKpGcz15AnUEGw0MMqEjFePZfz8nsQ52_-kE6dgoH%2Fitems%2F01PQUNWSETNXI3JVZDDBCIQV6QMOTFU4KV%3Fversion%3DPublished&amp;access_token=eyJ0eXAiOiJKV1QiLCJhbGciOiJub25lIn0.eyJhdWQiOiIwMDAwMDAwMy0wMDAwLTBmZjEtY2UwMC0wMDAwMDAwMDAwMDAvaWt0b3JraWRlLnNoYXJlcG9pbnQuY29tQDNiY2JlZjk3LTZjYWEtNDU1NS1iZTdjLWRmYTAwMDY4YzBkMCIsImlzcyI6IjAwMDAwMDAzLTAwMDAtMGZmMS1jZTAwLTAwMDAwMDAwMDAwMCIsIm5iZiI6IjE2MjM1ODU2MDAiLCJleHAiOiIxNjIzNjA3MjAwIiwiZW5kcG9pbnR1cmwiOiI1alhuMXk5WVI5V2VYMUV0Z0xNWjZkNnVFUGY4OW1wbFYzYmVZWnhRbS9rPSIsImVuZHBvaW50dXJsTGVuZ3RoIjoiMTE2IiwiaXNsb29wYmFjayI6IlRydWUiLCJ2ZXIiOiJoYXNoZWRwcm9vZnRva2VuIiwic2l0ZWlkIjoiWm1ZNVltTXhNMkl0TURCak15MDBPV1pqTFRnNE1EZ3RPVFZsT1RSaE9XSmpNRGRtIiwic2lnbmluX3N0YXRlIjoiW1wia21zaVwiXSIsIm5hbWVpZCI6IjAjLmZ8bWVtYmVyc2hpcHxiaXJnaXQuZWNraG9mZkBzbW9sYS5rb21tdW5lLm5vIiwibmlpIjoibWljcm9zb2Z0LnNoYXJlcG9pbnQiLCJpc3VzZXIiOiJ0cnVlIiwiY2FjaGVrZXkiOiIwaC5mfG1lbWJlcnNoaXB8MTAwM2JmZmRhMmE0NWE3NUBsaXZlLmNvbSIsInR0IjoiMCIsInVzZVBlcnNpc3RlbnRDb29raWUiOiIzIn0.Z3hVNitJMzhJeG1LcWpKYmMzckxwRnBGcU9SQjh3Y1pMdGF0Zi9Ed1VlST0&amp;encodeFailures=1&amp;width=1872&amp;height=781&amp;srcWidth=&amp;srcHeight=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975" y="5591153"/>
            <a:ext cx="7634725" cy="421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5753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35 sykehjem og hjemmetjenester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nb-NO" sz="3600" dirty="0">
              <a:latin typeface="Open Sans"/>
              <a:ea typeface="Open Sans"/>
              <a:cs typeface="Open Sa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>
                <a:latin typeface="Open Sans"/>
                <a:ea typeface="Open Sans"/>
                <a:cs typeface="Open Sans"/>
              </a:rPr>
              <a:t>Nye omsorgsboliger Straumen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>
                <a:latin typeface="Open Sans"/>
                <a:ea typeface="Open Sans"/>
                <a:cs typeface="Open Sans"/>
              </a:rPr>
              <a:t>Tilpasninger sykehjem og hjemmetjenester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>
                <a:latin typeface="Open Sans"/>
                <a:ea typeface="Open Sans"/>
                <a:cs typeface="Open Sans"/>
              </a:rPr>
              <a:t>Tilføring ramme 6 mill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>
                <a:latin typeface="Open Sans"/>
                <a:ea typeface="Open Sans"/>
                <a:cs typeface="Open Sans"/>
              </a:rPr>
              <a:t>Reduksjon merforbruk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>
                <a:latin typeface="Open Sans"/>
                <a:ea typeface="Open Sans"/>
                <a:cs typeface="Open Sans"/>
              </a:rPr>
              <a:t>Bemanning – rekruttering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>
                <a:latin typeface="Open Sans"/>
                <a:ea typeface="Open Sans"/>
                <a:cs typeface="Open Sans"/>
              </a:rPr>
              <a:t>Heltidsprosjekt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>
                <a:latin typeface="Open Sans"/>
                <a:ea typeface="Open Sans"/>
                <a:cs typeface="Open Sans"/>
              </a:rPr>
              <a:t>Velferdsteknologi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>
                <a:latin typeface="Open Sans"/>
              </a:rPr>
              <a:t>Teknisk utstyr sykehjem </a:t>
            </a:r>
            <a:endParaRPr lang="nb-NO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>
                <a:latin typeface="Open Sans"/>
                <a:ea typeface="Open Sans"/>
                <a:cs typeface="Open Sans"/>
              </a:rPr>
              <a:t>Dagaktivitetstilbud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>
                <a:latin typeface="Open Sans"/>
                <a:ea typeface="Open Sans"/>
                <a:cs typeface="Open Sans"/>
              </a:rPr>
              <a:t>Helse- og omsorgsplan</a:t>
            </a:r>
            <a:endParaRPr lang="nb-NO" sz="3600" dirty="0">
              <a:latin typeface="Open Sans"/>
            </a:endParaRPr>
          </a:p>
          <a:p>
            <a:endParaRPr lang="nb-NO" sz="3600" dirty="0"/>
          </a:p>
          <a:p>
            <a:pPr marL="571500" indent="-571500">
              <a:buFontTx/>
              <a:buChar char="-"/>
            </a:pPr>
            <a:endParaRPr lang="nb-NO" sz="4000" dirty="0">
              <a:ea typeface="Open Sans"/>
              <a:cs typeface="Open Sans"/>
            </a:endParaRPr>
          </a:p>
        </p:txBody>
      </p:sp>
      <p:pic>
        <p:nvPicPr>
          <p:cNvPr id="2050" name="Picture 2" descr="https://northeurope1-mediap.svc.ms/transform/thumbnail?provider=spo&amp;inputFormat=jpg&amp;cs=fFNQTw&amp;docid=https%3A%2F%2Fiktorkide.sharepoint.com%3A443%2F_api%2Fv2.0%2Fdrives%2Fb!ZC7bHU8GBEe0a1RaRHy3Am373MlN6JxJhTgy76XS9S3UCDkCtm_HSJ76a308ffJr%2Fitems%2F01UWPDVZYTZ5WZTXIBJVAKQYCYL2KQ34UL%3Fversion%3DPublished&amp;access_token=eyJ0eXAiOiJKV1QiLCJhbGciOiJub25lIn0.eyJhdWQiOiIwMDAwMDAwMy0wMDAwLTBmZjEtY2UwMC0wMDAwMDAwMDAwMDAvaWt0b3JraWRlLnNoYXJlcG9pbnQuY29tQDNiY2JlZjk3LTZjYWEtNDU1NS1iZTdjLWRmYTAwMDY4YzBkMCIsImlzcyI6IjAwMDAwMDAzLTAwMDAtMGZmMS1jZTAwLTAwMDAwMDAwMDAwMCIsIm5iZiI6IjE2MjM1ODU2MDAiLCJleHAiOiIxNjIzNjA3MjAwIiwiZW5kcG9pbnR1cmwiOiJyTTlnOWFsT0JaSE84a01mUVFRVCtmaTNlaHlSbVhoeEMvL0Zoa3JobWJZPSIsImVuZHBvaW50dXJsTGVuZ3RoIjoiMTE2IiwiaXNsb29wYmFjayI6IlRydWUiLCJ2ZXIiOiJoYXNoZWRwcm9vZnRva2VuIiwic2l0ZWlkIjoiTVdSa1lqSmxOalF0TURZMFppMDBOekEwTFdJME5tSXROVFExWVRRME4yTmlOekF5Iiwic2lnbmluX3N0YXRlIjoiW1wia21zaVwiXSIsIm5hbWVpZCI6IjAjLmZ8bWVtYmVyc2hpcHxiaXJnaXQuZWNraG9mZkBzbW9sYS5rb21tdW5lLm5vIiwibmlpIjoibWljcm9zb2Z0LnNoYXJlcG9pbnQiLCJpc3VzZXIiOiJ0cnVlIiwiY2FjaGVrZXkiOiIwaC5mfG1lbWJlcnNoaXB8MTAwM2JmZmRhMmE0NWE3NUBsaXZlLmNvbSIsInR0IjoiMCIsInVzZVBlcnNpc3RlbnRDb29raWUiOiIzIn0.aVlCRmt2SVRBREJWSmczVG9uVCtWcXZDYW91WDBUQWFCNXkxMW1vR2FDaz0&amp;encodeFailures=1&amp;width=1234&amp;height=925&amp;srcWidth=8000&amp;srcHeight=60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245321"/>
            <a:ext cx="7772400" cy="583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6640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C63AC0-84C7-64E4-46A3-5A220F00F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36 barnevern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B8962B38-3C0E-5BEC-9F0D-1A266720E3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05511" y="5602103"/>
            <a:ext cx="11367724" cy="5430120"/>
          </a:xfrm>
        </p:spPr>
      </p:pic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73C9A520-04E7-0CC1-26E3-AF9F1187C4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439434" y="1363920"/>
            <a:ext cx="6194451" cy="4034918"/>
          </a:xfrm>
        </p:spPr>
      </p:pic>
    </p:spTree>
    <p:extLst>
      <p:ext uri="{BB962C8B-B14F-4D97-AF65-F5344CB8AC3E}">
        <p14:creationId xmlns:p14="http://schemas.microsoft.com/office/powerpoint/2010/main" val="4238390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41 tekniske tjenester vakt og beredskap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57299" y="3651250"/>
            <a:ext cx="8175171" cy="8702676"/>
          </a:xfrm>
        </p:spPr>
        <p:txBody>
          <a:bodyPr>
            <a:norm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nb-NO" sz="3200" dirty="0"/>
              <a:t>Oppdatert </a:t>
            </a:r>
            <a:r>
              <a:rPr lang="nb-NO" sz="3200" b="1" dirty="0"/>
              <a:t>planverk</a:t>
            </a:r>
            <a:r>
              <a:rPr lang="nb-NO" sz="3200" dirty="0"/>
              <a:t> innenfor alle hovedområder: </a:t>
            </a:r>
            <a:br>
              <a:rPr lang="nb-NO" sz="3200" dirty="0"/>
            </a:br>
            <a:r>
              <a:rPr lang="nb-NO" sz="3200" dirty="0"/>
              <a:t>- vann, avløp, kommunale bygg, utenomhusområder/grøntvedlikehold, kommunale veier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nb-NO" sz="3200" dirty="0"/>
              <a:t>Tiltak i henhold til planer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nb-NO" sz="3200" dirty="0"/>
              <a:t>Investerings- og driftstiltak – selvkostområde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nb-NO" sz="3200" dirty="0"/>
              <a:t>Samarbeid med ReMidt IKS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nb-NO" sz="3200" dirty="0"/>
              <a:t>Samarbeid med NIBR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AC4212E8-1B49-1A1B-BD8C-DF2638C8EA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66666" y="6858000"/>
            <a:ext cx="8318939" cy="4581672"/>
          </a:xfrm>
        </p:spPr>
      </p:pic>
    </p:spTree>
    <p:extLst>
      <p:ext uri="{BB962C8B-B14F-4D97-AF65-F5344CB8AC3E}">
        <p14:creationId xmlns:p14="http://schemas.microsoft.com/office/powerpoint/2010/main" val="8187728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3BC1D5-5737-82DA-777F-C63FB29B6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41 tekniske tjenester vakt og beredskap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030791-17CB-9CCA-F7FF-916EA6A1A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29700" y="3651250"/>
            <a:ext cx="8000999" cy="8702676"/>
          </a:xfrm>
        </p:spPr>
        <p:txBody>
          <a:bodyPr>
            <a:normAutofit/>
          </a:bodyPr>
          <a:lstStyle/>
          <a:p>
            <a:r>
              <a:rPr lang="nb-NO" b="1" dirty="0"/>
              <a:t>Drift</a:t>
            </a:r>
          </a:p>
          <a:p>
            <a:r>
              <a:rPr lang="nb-NO" dirty="0"/>
              <a:t>Tilføring ramme tilsvarende 60 % stilling (halvårseffekt)</a:t>
            </a:r>
          </a:p>
          <a:p>
            <a:endParaRPr lang="nb-NO" dirty="0"/>
          </a:p>
          <a:p>
            <a:r>
              <a:rPr lang="nb-NO" dirty="0"/>
              <a:t>Asfaltering</a:t>
            </a:r>
          </a:p>
          <a:p>
            <a:endParaRPr lang="nb-NO" dirty="0"/>
          </a:p>
          <a:p>
            <a:r>
              <a:rPr lang="nb-NO" dirty="0"/>
              <a:t>Vedlikehold bygg – 1 mill</a:t>
            </a:r>
          </a:p>
          <a:p>
            <a:endParaRPr lang="nb-NO" dirty="0"/>
          </a:p>
          <a:p>
            <a:r>
              <a:rPr lang="nb-NO" dirty="0"/>
              <a:t>Led lys kommunale bygg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C7434103-AEF5-EF9B-E43D-2E6AFE9041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Investering</a:t>
            </a:r>
          </a:p>
          <a:p>
            <a:r>
              <a:rPr lang="nb-NO" dirty="0"/>
              <a:t>Etablering av normalladestasjoner</a:t>
            </a:r>
          </a:p>
          <a:p>
            <a:endParaRPr lang="nb-NO" dirty="0"/>
          </a:p>
          <a:p>
            <a:r>
              <a:rPr lang="nb-NO" dirty="0"/>
              <a:t>Innkjøp 4 tjenestebiler </a:t>
            </a:r>
          </a:p>
          <a:p>
            <a:endParaRPr lang="nb-NO" dirty="0"/>
          </a:p>
          <a:p>
            <a:r>
              <a:rPr lang="nb-NO" dirty="0"/>
              <a:t>Ambulansebåtkai Straumen</a:t>
            </a:r>
          </a:p>
          <a:p>
            <a:endParaRPr lang="nb-NO" dirty="0"/>
          </a:p>
          <a:p>
            <a:r>
              <a:rPr lang="nb-NO" dirty="0"/>
              <a:t>Kommunal vannforsyning Skarpnes (selvkost) - 2025</a:t>
            </a:r>
          </a:p>
        </p:txBody>
      </p:sp>
    </p:spTree>
    <p:extLst>
      <p:ext uri="{BB962C8B-B14F-4D97-AF65-F5344CB8AC3E}">
        <p14:creationId xmlns:p14="http://schemas.microsoft.com/office/powerpoint/2010/main" val="11905069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42 bygg og forvaltning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 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nb-NO" sz="3600" dirty="0"/>
              <a:t>Rask og god saksbehandling – viktig for innbyggere og næringsliv. Sikre fastsatte inntektsmål.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nb-NO" sz="3600" dirty="0"/>
              <a:t>Egne reguleringsplaner:</a:t>
            </a:r>
            <a:br>
              <a:rPr lang="nb-NO" sz="3600" dirty="0"/>
            </a:br>
            <a:r>
              <a:rPr lang="nb-NO" sz="3600" dirty="0"/>
              <a:t>(Smøla sentrum - Hopen, Straumen, Edøya, Veiholmen)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nb-NO" sz="3600" dirty="0"/>
              <a:t>Fagplaner: trafikksikkerhetsplan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nb-NO" sz="3600" dirty="0"/>
              <a:t>Klimabudsjett og klimaregnskap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nb-NO" sz="3600" dirty="0"/>
              <a:t>Felles kartløsning IKT Orkide</a:t>
            </a:r>
          </a:p>
          <a:p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58300" y="4454127"/>
            <a:ext cx="7772400" cy="709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240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smøla Nærings- og kultursenter KF (ansvar 10)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57299" y="3651250"/>
            <a:ext cx="12355183" cy="8702676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/>
              <a:t>Utvikling Gurisentret – Gurispelet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/>
              <a:t>Rekrutteringsprosjekt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/>
              <a:t>Planarbeid:</a:t>
            </a:r>
            <a:br>
              <a:rPr lang="nb-NO" sz="3600" dirty="0"/>
            </a:br>
            <a:r>
              <a:rPr lang="nb-NO" sz="3600" dirty="0"/>
              <a:t>- strategisk næringsplan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/>
              <a:t>Vikan havneområde – næringsetableringer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Nasjonalt Vindenergisenter </a:t>
            </a:r>
            <a:br>
              <a:rPr lang="nb-NO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nb-NO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organisering og utvikling</a:t>
            </a:r>
            <a:endParaRPr lang="nb-NO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/>
              <a:t>Etablering Frivilligsentral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3600" dirty="0"/>
              <a:t>Etablering BUA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3600" dirty="0"/>
          </a:p>
          <a:p>
            <a:endParaRPr lang="nb-NO" sz="3600" dirty="0"/>
          </a:p>
          <a:p>
            <a:r>
              <a:rPr lang="nb-NO" sz="3200" b="1" dirty="0"/>
              <a:t>Egen handlingsplan og forslag til budsjett 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2977" y="8341743"/>
            <a:ext cx="6507677" cy="3660567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FC19BCB-B012-CC50-963E-DA7404A4F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9851" y="3602359"/>
            <a:ext cx="5010849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687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Kirken (ansvar 10)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Vedlikehold/oppgradering </a:t>
            </a:r>
            <a:r>
              <a:rPr lang="nb-NO" sz="3600" b="1" dirty="0"/>
              <a:t>kirkebygg</a:t>
            </a:r>
            <a:r>
              <a:rPr lang="nb-NO" sz="3600" dirty="0"/>
              <a:t>:</a:t>
            </a:r>
          </a:p>
          <a:p>
            <a:pPr marL="571500" indent="-571500">
              <a:buFontTx/>
              <a:buChar char="-"/>
            </a:pPr>
            <a:r>
              <a:rPr lang="nb-NO" sz="3600" dirty="0"/>
              <a:t>Hopen kirke 2024</a:t>
            </a:r>
          </a:p>
          <a:p>
            <a:endParaRPr lang="nb-NO" sz="3600" dirty="0"/>
          </a:p>
          <a:p>
            <a:r>
              <a:rPr lang="nb-NO" sz="3600" dirty="0"/>
              <a:t>Grøntvedlikehold gravplasser </a:t>
            </a:r>
          </a:p>
          <a:p>
            <a:r>
              <a:rPr lang="nb-NO" sz="3600" dirty="0"/>
              <a:t>Reparasjoner gravplasser</a:t>
            </a:r>
          </a:p>
          <a:p>
            <a:r>
              <a:rPr lang="nb-NO" sz="3600" dirty="0"/>
              <a:t>Eierforhold tomter kirker og gravplasser</a:t>
            </a:r>
          </a:p>
          <a:p>
            <a:r>
              <a:rPr lang="nb-NO" sz="3600" dirty="0"/>
              <a:t>Utrede gravplassforvaltning</a:t>
            </a:r>
          </a:p>
          <a:p>
            <a:endParaRPr lang="nb-NO" sz="3600" dirty="0"/>
          </a:p>
          <a:p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808795" y="1945178"/>
            <a:ext cx="3910834" cy="268390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891" y="4105139"/>
            <a:ext cx="4251960" cy="283464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6204" y="6124075"/>
            <a:ext cx="4714963" cy="3103521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6893" y="9140871"/>
            <a:ext cx="4714732" cy="316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34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dirty="0"/>
              <a:t>Handlingsplan og økonomiplan </a:t>
            </a:r>
            <a:br>
              <a:rPr lang="nb-NO" sz="5400" dirty="0"/>
            </a:br>
            <a:r>
              <a:rPr lang="nb-NO" sz="5400" dirty="0"/>
              <a:t>2024 – 2027 - struktur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 sz="3200" u="sng" dirty="0"/>
          </a:p>
          <a:p>
            <a:r>
              <a:rPr lang="nb-NO" sz="3200" u="sng" dirty="0"/>
              <a:t>Innhold:</a:t>
            </a:r>
          </a:p>
          <a:p>
            <a:pPr marL="742950" indent="-742950">
              <a:buAutoNum type="arabicPeriod"/>
            </a:pPr>
            <a:r>
              <a:rPr lang="nb-NO" sz="3200" dirty="0"/>
              <a:t>Generelle forutsetninger (s 4-7)</a:t>
            </a:r>
          </a:p>
          <a:p>
            <a:pPr marL="742950" indent="-742950">
              <a:buAutoNum type="arabicPeriod"/>
            </a:pPr>
            <a:r>
              <a:rPr lang="nb-NO" sz="3200" dirty="0"/>
              <a:t>Økonomiske forutsetninger (s 8-18)</a:t>
            </a:r>
          </a:p>
          <a:p>
            <a:pPr marL="742950" indent="-742950">
              <a:buAutoNum type="arabicPeriod"/>
            </a:pPr>
            <a:r>
              <a:rPr lang="nb-NO" sz="3200" dirty="0"/>
              <a:t>Utviklingstrekk og prioriteringer (s 20 – 30)</a:t>
            </a:r>
          </a:p>
          <a:p>
            <a:pPr marL="742950" indent="-742950">
              <a:buAutoNum type="arabicPeriod"/>
            </a:pPr>
            <a:r>
              <a:rPr lang="nb-NO" sz="3200" dirty="0"/>
              <a:t>Vedtaksform og struktur (s 32)</a:t>
            </a:r>
          </a:p>
          <a:p>
            <a:pPr marL="742950" indent="-742950">
              <a:buAutoNum type="arabicPeriod"/>
            </a:pPr>
            <a:r>
              <a:rPr lang="nb-NO" sz="3200" dirty="0"/>
              <a:t>Ansvar – enheter (s 33 – 75)</a:t>
            </a:r>
          </a:p>
          <a:p>
            <a:pPr marL="742950" indent="-742950">
              <a:buAutoNum type="arabicPeriod"/>
            </a:pPr>
            <a:r>
              <a:rPr lang="nb-NO" sz="3200" dirty="0"/>
              <a:t>Kirken (s 76)</a:t>
            </a:r>
          </a:p>
          <a:p>
            <a:pPr marL="742950" indent="-742950">
              <a:buAutoNum type="arabicPeriod"/>
            </a:pPr>
            <a:r>
              <a:rPr lang="nb-NO" sz="3200" dirty="0"/>
              <a:t>Budsjettskjema og vedlegg (76)</a:t>
            </a:r>
          </a:p>
          <a:p>
            <a:pPr marL="742950" indent="-742950">
              <a:buAutoNum type="arabicPeriod"/>
            </a:pPr>
            <a:endParaRPr lang="nb-NO" sz="3600" dirty="0"/>
          </a:p>
          <a:p>
            <a:endParaRPr lang="nb-NO" dirty="0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9FDFE4D8-50AF-EF76-99FC-C85C7C8AF1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4233" y="4325424"/>
            <a:ext cx="5258534" cy="7354326"/>
          </a:xfrm>
        </p:spPr>
      </p:pic>
    </p:spTree>
    <p:extLst>
      <p:ext uri="{BB962C8B-B14F-4D97-AF65-F5344CB8AC3E}">
        <p14:creationId xmlns:p14="http://schemas.microsoft.com/office/powerpoint/2010/main" val="38471455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Andre tiltak (ansvar 10)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b="1" dirty="0"/>
              <a:t>Ingen tiltak prioritert</a:t>
            </a:r>
          </a:p>
          <a:p>
            <a:endParaRPr lang="nb-NO" b="1" dirty="0"/>
          </a:p>
          <a:p>
            <a:r>
              <a:rPr lang="nb-NO" b="1" dirty="0"/>
              <a:t>Oversikt vedlagt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68305AA4-7A70-B1F9-957B-16B542E393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18884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internkontroll 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7283" y="3381378"/>
            <a:ext cx="4982545" cy="4199207"/>
          </a:xfrm>
          <a:prstGeom prst="rect">
            <a:avLst/>
          </a:prstGeom>
        </p:spPr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12000" y="3651250"/>
            <a:ext cx="9918700" cy="8702676"/>
          </a:xfrm>
        </p:spPr>
        <p:txBody>
          <a:bodyPr/>
          <a:lstStyle/>
          <a:p>
            <a:r>
              <a:rPr lang="nb-NO" sz="3600" dirty="0"/>
              <a:t>Tiltak alle </a:t>
            </a:r>
            <a:r>
              <a:rPr lang="nb-NO" sz="3600"/>
              <a:t>enheter 2023:</a:t>
            </a:r>
            <a:endParaRPr lang="nb-NO" sz="3600" dirty="0"/>
          </a:p>
          <a:p>
            <a:r>
              <a:rPr lang="nb-NO" sz="3600" b="1" dirty="0"/>
              <a:t>Oppdatering av dokumentbase i Compilo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73" y="8182409"/>
            <a:ext cx="8431784" cy="387862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857" y="5199142"/>
            <a:ext cx="7827606" cy="387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275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000" dirty="0"/>
              <a:t>Tiltak som ikke er funnet rom for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57299" y="2785730"/>
            <a:ext cx="15605938" cy="9568196"/>
          </a:xfrm>
        </p:spPr>
        <p:txBody>
          <a:bodyPr>
            <a:normAutofit fontScale="85000" lnSpcReduction="20000"/>
          </a:bodyPr>
          <a:lstStyle/>
          <a:p>
            <a:endParaRPr lang="nb-NO" sz="3200" dirty="0"/>
          </a:p>
          <a:p>
            <a:pPr marL="571500" indent="-571500">
              <a:buFontTx/>
              <a:buChar char="-"/>
            </a:pPr>
            <a:r>
              <a:rPr lang="nb-NO" sz="3200" dirty="0"/>
              <a:t>Kommunalsjef teknisk, plan og næring</a:t>
            </a:r>
          </a:p>
          <a:p>
            <a:pPr marL="571500" indent="-571500">
              <a:buFontTx/>
              <a:buChar char="-"/>
            </a:pPr>
            <a:r>
              <a:rPr lang="nb-NO" sz="3200" dirty="0"/>
              <a:t>Sentrumsutviklingstiltak</a:t>
            </a:r>
          </a:p>
          <a:p>
            <a:pPr marL="571500" indent="-571500">
              <a:buFontTx/>
              <a:buChar char="-"/>
            </a:pPr>
            <a:r>
              <a:rPr lang="nb-NO" sz="3200" dirty="0"/>
              <a:t>Vedlikehold kirker og gravplasser, jfr kirkens innspill</a:t>
            </a:r>
          </a:p>
          <a:p>
            <a:pPr marL="571500" indent="-571500">
              <a:buFontTx/>
              <a:buChar char="-"/>
            </a:pPr>
            <a:r>
              <a:rPr lang="nb-NO" sz="3200" dirty="0"/>
              <a:t>Økt stillingsressurs kirken</a:t>
            </a:r>
          </a:p>
          <a:p>
            <a:pPr marL="571500" indent="-571500">
              <a:buFontTx/>
              <a:buChar char="-"/>
            </a:pPr>
            <a:r>
              <a:rPr lang="nb-NO" sz="3200" dirty="0"/>
              <a:t>Utstyr – gressklippere kirken</a:t>
            </a:r>
          </a:p>
          <a:p>
            <a:pPr marL="571500" indent="-571500">
              <a:buFontTx/>
              <a:buChar char="-"/>
            </a:pPr>
            <a:r>
              <a:rPr lang="nb-NO" sz="3200" dirty="0"/>
              <a:t>Utviklings- og investeringsprosjekt Gurisentret (utsatt)</a:t>
            </a:r>
          </a:p>
          <a:p>
            <a:pPr marL="571500" indent="-571500">
              <a:buFontTx/>
              <a:buChar char="-"/>
            </a:pPr>
            <a:r>
              <a:rPr lang="nb-NO" sz="3200" dirty="0"/>
              <a:t>Næringsfond</a:t>
            </a:r>
          </a:p>
          <a:p>
            <a:pPr marL="571500" indent="-571500">
              <a:buFontTx/>
              <a:buChar char="-"/>
            </a:pPr>
            <a:r>
              <a:rPr lang="nb-NO" sz="3200" dirty="0"/>
              <a:t>Ungdomsfiske</a:t>
            </a:r>
          </a:p>
          <a:p>
            <a:pPr marL="571500" indent="-571500">
              <a:buFontTx/>
              <a:buChar char="-"/>
            </a:pPr>
            <a:r>
              <a:rPr lang="nb-NO" sz="3200" dirty="0"/>
              <a:t>Fullfinansiering øking 120 – 140 plasser barnehage</a:t>
            </a:r>
          </a:p>
          <a:p>
            <a:pPr marL="571500" indent="-571500">
              <a:buFontTx/>
              <a:buChar char="-"/>
            </a:pPr>
            <a:r>
              <a:rPr lang="nb-NO" sz="3200" dirty="0"/>
              <a:t>Ung kunst og kultur</a:t>
            </a:r>
          </a:p>
          <a:p>
            <a:pPr marL="571500" indent="-571500">
              <a:buFontTx/>
              <a:buChar char="-"/>
            </a:pPr>
            <a:r>
              <a:rPr lang="nb-NO" sz="3200" dirty="0"/>
              <a:t>Møbler venterom Smøla helsesenter</a:t>
            </a:r>
          </a:p>
          <a:p>
            <a:pPr marL="571500" indent="-571500">
              <a:buFontTx/>
              <a:buChar char="-"/>
            </a:pPr>
            <a:r>
              <a:rPr lang="nb-NO" sz="3200" dirty="0"/>
              <a:t>Solenergiprosjekt kommunale bygg </a:t>
            </a:r>
          </a:p>
          <a:p>
            <a:pPr marL="571500" indent="-571500">
              <a:buFontTx/>
              <a:buChar char="-"/>
            </a:pPr>
            <a:r>
              <a:rPr lang="nb-NO" sz="3200" dirty="0"/>
              <a:t>Kommunal vannforsyning Skarpnes</a:t>
            </a:r>
          </a:p>
          <a:p>
            <a:pPr marL="571500" indent="-571500">
              <a:buFontTx/>
              <a:buChar char="-"/>
            </a:pPr>
            <a:r>
              <a:rPr lang="nb-NO" sz="3200" dirty="0"/>
              <a:t>Vedlikehold kommunale bygg – reduksjon 2023</a:t>
            </a:r>
          </a:p>
          <a:p>
            <a:pPr marL="571500" indent="-571500">
              <a:buFontTx/>
              <a:buChar char="-"/>
            </a:pPr>
            <a:r>
              <a:rPr lang="nb-NO" sz="3200" dirty="0"/>
              <a:t>Asfaltering kommunale veier (redusert 2024)</a:t>
            </a:r>
          </a:p>
          <a:p>
            <a:pPr marL="571500" indent="-571500">
              <a:buFontTx/>
              <a:buChar char="-"/>
            </a:pPr>
            <a:r>
              <a:rPr lang="nb-NO" sz="3200" dirty="0"/>
              <a:t>Strandrydding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6741833" y="3651250"/>
            <a:ext cx="288866" cy="8702676"/>
          </a:xfrm>
        </p:spPr>
        <p:txBody>
          <a:bodyPr>
            <a:normAutofit fontScale="85000" lnSpcReduction="20000"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46208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5873C4-EDB6-25AB-8C1F-1C6EDD85E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Administrativ organisering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5CB4F44F-0907-50D8-2FDB-59C8A6425D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70946" y="2972875"/>
            <a:ext cx="12584207" cy="9359828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2122E6D-281E-AA6F-EA51-A7AD56987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00" y="3651250"/>
            <a:ext cx="1790700" cy="8702676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2484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Vedtaksstruktur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9547" y="5401340"/>
            <a:ext cx="13212117" cy="4380614"/>
          </a:xfrm>
          <a:prstGeom prst="rect">
            <a:avLst/>
          </a:prstGeom>
        </p:spPr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4651664" y="3651250"/>
            <a:ext cx="2379035" cy="8702676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6099497"/>
      </p:ext>
    </p:extLst>
  </p:cSld>
  <p:clrMapOvr>
    <a:masterClrMapping/>
  </p:clrMapOvr>
</p:sld>
</file>

<file path=ppt/theme/theme1.xml><?xml version="1.0" encoding="utf-8"?>
<a:theme xmlns:a="http://schemas.openxmlformats.org/drawingml/2006/main" name="Innhold">
  <a:themeElements>
    <a:clrScheme name="Egendefinert 2">
      <a:dk1>
        <a:srgbClr val="354148"/>
      </a:dk1>
      <a:lt1>
        <a:srgbClr val="FFFFFF"/>
      </a:lt1>
      <a:dk2>
        <a:srgbClr val="F6F8FD"/>
      </a:dk2>
      <a:lt2>
        <a:srgbClr val="FFFFFF"/>
      </a:lt2>
      <a:accent1>
        <a:srgbClr val="43515A"/>
      </a:accent1>
      <a:accent2>
        <a:srgbClr val="919191"/>
      </a:accent2>
      <a:accent3>
        <a:srgbClr val="CACACA"/>
      </a:accent3>
      <a:accent4>
        <a:srgbClr val="0E5A7F"/>
      </a:accent4>
      <a:accent5>
        <a:srgbClr val="1382B9"/>
      </a:accent5>
      <a:accent6>
        <a:srgbClr val="169ADB"/>
      </a:accent6>
      <a:hlink>
        <a:srgbClr val="17597F"/>
      </a:hlink>
      <a:folHlink>
        <a:srgbClr val="17597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ct val="150000"/>
          </a:lnSpc>
          <a:defRPr sz="2401" dirty="0" err="1" smtClean="0">
            <a:solidFill>
              <a:schemeClr val="accent1"/>
            </a:solidFill>
            <a:latin typeface="Open Sans" charset="0"/>
            <a:ea typeface="Open Sans" charset="0"/>
            <a:cs typeface="Open Sans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møla Kommune PowerPoint" id="{08D284F3-0735-494F-82E1-D0D00135B080}" vid="{71CD9E66-CA9E-6D47-95FA-4E5225AE5F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EE3C0E31CF764EBD7F8EBDD35E64EA" ma:contentTypeVersion="11" ma:contentTypeDescription="Opprett et nytt dokument." ma:contentTypeScope="" ma:versionID="f24b9b7431024699bdf54355df419e80">
  <xsd:schema xmlns:xsd="http://www.w3.org/2001/XMLSchema" xmlns:xs="http://www.w3.org/2001/XMLSchema" xmlns:p="http://schemas.microsoft.com/office/2006/metadata/properties" xmlns:ns3="ce4be718-2466-436b-a43b-4556f93fdb50" xmlns:ns4="0a39eac0-7ec4-47fb-a895-4ab5e9224cb3" targetNamespace="http://schemas.microsoft.com/office/2006/metadata/properties" ma:root="true" ma:fieldsID="490a109f1eae3de89ab85ff848998a4a" ns3:_="" ns4:_="">
    <xsd:import namespace="ce4be718-2466-436b-a43b-4556f93fdb50"/>
    <xsd:import namespace="0a39eac0-7ec4-47fb-a895-4ab5e9224c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be718-2466-436b-a43b-4556f93fdb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9eac0-7ec4-47fb-a895-4ab5e9224cb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295CFD-00D0-4403-9772-949A3B9722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4be718-2466-436b-a43b-4556f93fdb50"/>
    <ds:schemaRef ds:uri="0a39eac0-7ec4-47fb-a895-4ab5e9224c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A32B0B-D264-4FD0-973F-22A1A8C379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F03255-D0F3-4787-B17A-F3458C1497C3}">
  <ds:schemaRefs>
    <ds:schemaRef ds:uri="http://schemas.microsoft.com/office/2006/documentManagement/types"/>
    <ds:schemaRef ds:uri="http://schemas.microsoft.com/office/2006/metadata/properties"/>
    <ds:schemaRef ds:uri="0a39eac0-7ec4-47fb-a895-4ab5e9224cb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e4be718-2466-436b-a43b-4556f93fdb50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Smøla Kommune PowerPoint</Template>
  <TotalTime>3107</TotalTime>
  <Words>3142</Words>
  <Application>Microsoft Office PowerPoint</Application>
  <PresentationFormat>Egendefinert</PresentationFormat>
  <Paragraphs>582</Paragraphs>
  <Slides>72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72</vt:i4>
      </vt:variant>
    </vt:vector>
  </HeadingPairs>
  <TitlesOfParts>
    <vt:vector size="80" baseType="lpstr">
      <vt:lpstr>Arial</vt:lpstr>
      <vt:lpstr>Calibri</vt:lpstr>
      <vt:lpstr>Calibri Light</vt:lpstr>
      <vt:lpstr>Open Sans</vt:lpstr>
      <vt:lpstr>Open Sans</vt:lpstr>
      <vt:lpstr>Symbol</vt:lpstr>
      <vt:lpstr>Times New Roman</vt:lpstr>
      <vt:lpstr>Innhold</vt:lpstr>
      <vt:lpstr>  </vt:lpstr>
      <vt:lpstr>Budsjettmøte </vt:lpstr>
      <vt:lpstr>tidsplan</vt:lpstr>
      <vt:lpstr>Råd og utvalg</vt:lpstr>
      <vt:lpstr>grunnlag – side 8</vt:lpstr>
      <vt:lpstr>Kommuneplan – samfunnsdelen  (side 4 – 7) – Mål og strategier</vt:lpstr>
      <vt:lpstr>Handlingsplan og økonomiplan  2024 – 2027 - struktur</vt:lpstr>
      <vt:lpstr>Administrativ organisering</vt:lpstr>
      <vt:lpstr>Vedtaksstruktur</vt:lpstr>
      <vt:lpstr>Tiltak</vt:lpstr>
      <vt:lpstr>2023 – status - Smøla</vt:lpstr>
      <vt:lpstr>Prognoser:</vt:lpstr>
      <vt:lpstr>2023 – status drift – 1. tertial</vt:lpstr>
      <vt:lpstr>Finansiering tilføringer  1. tertial</vt:lpstr>
      <vt:lpstr>2023 – status drift 2. tertial</vt:lpstr>
      <vt:lpstr>Status drift  - Vedtak Økonomirapport 2. tertial 2023</vt:lpstr>
      <vt:lpstr>Finansiering tilføringer 2. tertial</vt:lpstr>
      <vt:lpstr>2023 – status investeringer</vt:lpstr>
      <vt:lpstr>2023 – forprosjekt investeringer</vt:lpstr>
      <vt:lpstr>status ramme 2024 – 2027 (3.17) </vt:lpstr>
      <vt:lpstr>status ramme 2024 – 2027 (3.17)</vt:lpstr>
      <vt:lpstr>anslag deflator 2024 – side 11</vt:lpstr>
      <vt:lpstr>Gebyr 2024 – 2027 – side 10</vt:lpstr>
      <vt:lpstr>gjeldsutvikling – side 17</vt:lpstr>
      <vt:lpstr>Avsetninger fond – side 13</vt:lpstr>
      <vt:lpstr>Avsatte midler disposisjonsfond 2021 – 2028 (2.9) </vt:lpstr>
      <vt:lpstr>Havbruksfondet (2.7) – side 13</vt:lpstr>
      <vt:lpstr>Havbruksfondet (2.7) – side 13</vt:lpstr>
      <vt:lpstr>Særavgift på landbasert vindkraft (2.8) – side 16</vt:lpstr>
      <vt:lpstr>Prinsipper som ligger til grunn for kommunedirektørens forslag </vt:lpstr>
      <vt:lpstr>realistisk plan og budsjett </vt:lpstr>
      <vt:lpstr>Bruk av disposisjonsfond samlet 2024</vt:lpstr>
      <vt:lpstr>Fondsbruk - hovedposter</vt:lpstr>
      <vt:lpstr>Prinsipper som ligger til grunn for kommunedirektørens forslag - drift</vt:lpstr>
      <vt:lpstr>drift – organisering av tjenester</vt:lpstr>
      <vt:lpstr>drift - tjenester</vt:lpstr>
      <vt:lpstr>drift – reduksjon tjenester</vt:lpstr>
      <vt:lpstr>Drift - tjenester</vt:lpstr>
      <vt:lpstr>Prinsipper som ligger til grunn for kommunedirektørens forslag - investering</vt:lpstr>
      <vt:lpstr>PowerPoint-presentasjon</vt:lpstr>
      <vt:lpstr>Bruk av havbruksfond – prinsipper lagt til grunn (side 15)</vt:lpstr>
      <vt:lpstr>kommunedirektørens forslag – bruk av fond</vt:lpstr>
      <vt:lpstr>Havbruksfond 2024 produksjonsavgift – side 15 </vt:lpstr>
      <vt:lpstr>Særavgift vindkraft (2.8) – side 16</vt:lpstr>
      <vt:lpstr>havbruksfond 2024 (side 15)</vt:lpstr>
      <vt:lpstr>havbruksfond 2024 - fornying og utvikling kommunale tjenester (side 15)</vt:lpstr>
      <vt:lpstr>investeringer 2024 - 2027</vt:lpstr>
      <vt:lpstr>investeringer – Vikan havneutvikling (ansvar 10) </vt:lpstr>
      <vt:lpstr>investering – omsorgsboliger straumen (ansvar 35) side 60</vt:lpstr>
      <vt:lpstr>investering – barnehager (ansvar 21) side 44</vt:lpstr>
      <vt:lpstr>helseplattformen</vt:lpstr>
      <vt:lpstr>Kommuneplan – samfunnsdelen -  mål og strategier  hva skal prioriteres?</vt:lpstr>
      <vt:lpstr>10 stab støtte</vt:lpstr>
      <vt:lpstr>12 publikumssenter</vt:lpstr>
      <vt:lpstr>21 barnehage</vt:lpstr>
      <vt:lpstr>barnehage</vt:lpstr>
      <vt:lpstr>22 - 23 GRunnskole</vt:lpstr>
      <vt:lpstr>23 ungdomsskole - Kulturskole, FT og VO</vt:lpstr>
      <vt:lpstr>30 nav</vt:lpstr>
      <vt:lpstr>31 helse</vt:lpstr>
      <vt:lpstr>32 aktivitet og boveiledning</vt:lpstr>
      <vt:lpstr>34 serviceavdelinga</vt:lpstr>
      <vt:lpstr>35 sykehjem og hjemmetjenester</vt:lpstr>
      <vt:lpstr>36 barnevern</vt:lpstr>
      <vt:lpstr>41 tekniske tjenester vakt og beredskap </vt:lpstr>
      <vt:lpstr>41 tekniske tjenester vakt og beredskap </vt:lpstr>
      <vt:lpstr>42 bygg og forvaltning</vt:lpstr>
      <vt:lpstr>smøla Nærings- og kultursenter KF (ansvar 10)</vt:lpstr>
      <vt:lpstr>Kirken (ansvar 10)</vt:lpstr>
      <vt:lpstr>Andre tiltak (ansvar 10)</vt:lpstr>
      <vt:lpstr>internkontroll </vt:lpstr>
      <vt:lpstr>Tiltak som ikke er funnet rom for</vt:lpstr>
    </vt:vector>
  </TitlesOfParts>
  <Manager>Awesome PPT</Manager>
  <Company>Smøla kommune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>Awesome PPT</dc:subject>
  <dc:creator>Birgit Iversen Eckhoff</dc:creator>
  <cp:keywords>Awesome PPT</cp:keywords>
  <dc:description>Awesome PPT</dc:description>
  <cp:lastModifiedBy>Birgit Iversen Eckhoff</cp:lastModifiedBy>
  <cp:revision>458</cp:revision>
  <cp:lastPrinted>2023-11-07T06:48:39Z</cp:lastPrinted>
  <dcterms:created xsi:type="dcterms:W3CDTF">2018-05-11T10:41:20Z</dcterms:created>
  <dcterms:modified xsi:type="dcterms:W3CDTF">2023-11-08T09:54:30Z</dcterms:modified>
  <cp:category>Awesome PPT</cp:category>
</cp:coreProperties>
</file>